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0"/>
  </p:notesMasterIdLst>
  <p:sldIdLst>
    <p:sldId id="513" r:id="rId2"/>
    <p:sldId id="730" r:id="rId3"/>
    <p:sldId id="747" r:id="rId4"/>
    <p:sldId id="763" r:id="rId5"/>
    <p:sldId id="851" r:id="rId6"/>
    <p:sldId id="735" r:id="rId7"/>
    <p:sldId id="736" r:id="rId8"/>
    <p:sldId id="745" r:id="rId9"/>
    <p:sldId id="777" r:id="rId10"/>
    <p:sldId id="758" r:id="rId11"/>
    <p:sldId id="760" r:id="rId12"/>
    <p:sldId id="759" r:id="rId13"/>
    <p:sldId id="628" r:id="rId14"/>
    <p:sldId id="833" r:id="rId15"/>
    <p:sldId id="852" r:id="rId16"/>
    <p:sldId id="853" r:id="rId17"/>
    <p:sldId id="854" r:id="rId18"/>
    <p:sldId id="831" r:id="rId19"/>
    <p:sldId id="832" r:id="rId20"/>
    <p:sldId id="855" r:id="rId21"/>
    <p:sldId id="856" r:id="rId22"/>
    <p:sldId id="857" r:id="rId23"/>
    <p:sldId id="859" r:id="rId24"/>
    <p:sldId id="858" r:id="rId25"/>
    <p:sldId id="860" r:id="rId26"/>
    <p:sldId id="876" r:id="rId27"/>
    <p:sldId id="861" r:id="rId28"/>
    <p:sldId id="877" r:id="rId29"/>
    <p:sldId id="875" r:id="rId30"/>
    <p:sldId id="878" r:id="rId31"/>
    <p:sldId id="862" r:id="rId32"/>
    <p:sldId id="863" r:id="rId33"/>
    <p:sldId id="864" r:id="rId34"/>
    <p:sldId id="865" r:id="rId35"/>
    <p:sldId id="790" r:id="rId36"/>
    <p:sldId id="866" r:id="rId37"/>
    <p:sldId id="867" r:id="rId38"/>
    <p:sldId id="868" r:id="rId39"/>
    <p:sldId id="879" r:id="rId40"/>
    <p:sldId id="870" r:id="rId41"/>
    <p:sldId id="869" r:id="rId42"/>
    <p:sldId id="871" r:id="rId43"/>
    <p:sldId id="872" r:id="rId44"/>
    <p:sldId id="874" r:id="rId45"/>
    <p:sldId id="873" r:id="rId46"/>
    <p:sldId id="771" r:id="rId47"/>
    <p:sldId id="630" r:id="rId48"/>
    <p:sldId id="291" r:id="rId49"/>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0000CC"/>
    <a:srgbClr val="000099"/>
    <a:srgbClr val="CC99FF"/>
    <a:srgbClr val="CCC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7530" autoAdjust="0"/>
    <p:restoredTop sz="69219" autoAdjust="0"/>
  </p:normalViewPr>
  <p:slideViewPr>
    <p:cSldViewPr snapToGrid="0" showGuides="1">
      <p:cViewPr varScale="1">
        <p:scale>
          <a:sx n="147" d="100"/>
          <a:sy n="147" d="100"/>
        </p:scale>
        <p:origin x="-1194" y="-96"/>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notesViewPr>
    <p:cSldViewPr snapToGrid="0">
      <p:cViewPr varScale="1">
        <p:scale>
          <a:sx n="83" d="100"/>
          <a:sy n="83" d="100"/>
        </p:scale>
        <p:origin x="-382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pPr/>
              <a:t>11/26/2018</a:t>
            </a:fld>
            <a:endParaRPr lang="es-E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pPr/>
              <a:t>‹#›</a:t>
            </a:fld>
            <a:endParaRPr lang="es-ES" dirty="0"/>
          </a:p>
        </p:txBody>
      </p:sp>
    </p:spTree>
    <p:extLst>
      <p:ext uri="{BB962C8B-B14F-4D97-AF65-F5344CB8AC3E}">
        <p14:creationId xmlns=""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b="0" dirty="0"/>
              <a:t>Cisco Networking Academy Program</a:t>
            </a:r>
          </a:p>
          <a:p>
            <a:pPr>
              <a:buFontTx/>
              <a:buNone/>
            </a:pPr>
            <a:r>
              <a:rPr lang="es-ES" b="0" dirty="0"/>
              <a:t>Introducción a Internet de las cosas v. 2.0</a:t>
            </a:r>
          </a:p>
          <a:p>
            <a:pPr>
              <a:buFontTx/>
              <a:buNone/>
            </a:pPr>
            <a:r>
              <a:rPr lang="es-ES" smtClean="0"/>
              <a:t>Capítulo 2: todo se vuelve programable</a:t>
            </a:r>
            <a:endParaRPr lang="es-ES" b="0" dirty="0"/>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a:t>
            </a:fld>
            <a:endParaRPr lang="es-ES" dirty="0"/>
          </a:p>
        </p:txBody>
      </p:sp>
    </p:spTree>
    <p:extLst>
      <p:ext uri="{BB962C8B-B14F-4D97-AF65-F5344CB8AC3E}">
        <p14:creationId xmlns=""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11</a:t>
            </a:fld>
            <a:endParaRPr lang="es-E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buFontTx/>
              <a:buNone/>
            </a:pPr>
            <a:r>
              <a:rPr lang="es-ES" b="0" dirty="0"/>
              <a:t>Cisco Networking Academy Program</a:t>
            </a:r>
          </a:p>
          <a:p>
            <a:pPr>
              <a:buFontTx/>
              <a:buNone/>
            </a:pPr>
            <a:r>
              <a:rPr lang="es-ES" b="0" dirty="0"/>
              <a:t>Introducción a Internet de las cosas</a:t>
            </a:r>
          </a:p>
          <a:p>
            <a:pPr>
              <a:buFontTx/>
              <a:buNone/>
            </a:pPr>
            <a:r>
              <a:rPr lang="es-ES" b="0" dirty="0"/>
              <a:t>Capítulo 2: todo se vuelve programable</a:t>
            </a:r>
          </a:p>
          <a:p>
            <a:endParaRPr lang="es-ES" dirty="0"/>
          </a:p>
        </p:txBody>
      </p:sp>
    </p:spTree>
    <p:extLst>
      <p:ext uri="{BB962C8B-B14F-4D97-AF65-F5344CB8AC3E}">
        <p14:creationId xmlns="" xmlns:p14="http://schemas.microsoft.com/office/powerpoint/2010/main" val="1024752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2 – Todo se vuelve programable</a:t>
            </a:r>
            <a:endParaRPr lang="es-ES" b="0" dirty="0"/>
          </a:p>
          <a:p>
            <a:pPr>
              <a:buFontTx/>
              <a:buNone/>
            </a:pPr>
            <a:r>
              <a:rPr lang="es-ES" smtClean="0"/>
              <a:t>2.1 – Aplique la programación básica para el soporte de dispositivos de IoT</a:t>
            </a:r>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12</a:t>
            </a:fld>
            <a:endParaRPr lang="es-ES" dirty="0"/>
          </a:p>
        </p:txBody>
      </p:sp>
    </p:spTree>
    <p:extLst>
      <p:ext uri="{BB962C8B-B14F-4D97-AF65-F5344CB8AC3E}">
        <p14:creationId xmlns="" xmlns:p14="http://schemas.microsoft.com/office/powerpoint/2010/main" val="625529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13</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2.1.1 – Conceptos básicos de programación</a:t>
            </a:r>
          </a:p>
          <a:p>
            <a:pPr>
              <a:lnSpc>
                <a:spcPct val="80000"/>
              </a:lnSpc>
              <a:buFontTx/>
              <a:buNone/>
            </a:pPr>
            <a:r>
              <a:rPr lang="es-ES" dirty="0">
                <a:latin typeface="Arial" charset="0"/>
              </a:rPr>
              <a:t>2.1.1.1 – Siga el diagrama de flujo</a:t>
            </a:r>
          </a:p>
          <a:p>
            <a:pPr>
              <a:lnSpc>
                <a:spcPct val="80000"/>
              </a:lnSpc>
              <a:buFontTx/>
              <a:buNone/>
            </a:pPr>
            <a:endParaRPr lang="es-ES" dirty="0"/>
          </a:p>
        </p:txBody>
      </p:sp>
    </p:spTree>
    <p:extLst>
      <p:ext uri="{BB962C8B-B14F-4D97-AF65-F5344CB8AC3E}">
        <p14:creationId xmlns="" xmlns:p14="http://schemas.microsoft.com/office/powerpoint/2010/main" val="3525190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14</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2.1.1 – Conceptos básicos de programación</a:t>
            </a:r>
          </a:p>
          <a:p>
            <a:pPr>
              <a:lnSpc>
                <a:spcPct val="80000"/>
              </a:lnSpc>
              <a:buFontTx/>
              <a:buNone/>
            </a:pPr>
            <a:r>
              <a:rPr lang="es-ES" dirty="0">
                <a:latin typeface="Arial" charset="0"/>
              </a:rPr>
              <a:t>2.1.1.2 – Diagramas de flujo</a:t>
            </a:r>
          </a:p>
          <a:p>
            <a:pPr>
              <a:lnSpc>
                <a:spcPct val="80000"/>
              </a:lnSpc>
              <a:buFontTx/>
              <a:buNone/>
            </a:pPr>
            <a:endParaRPr lang="es-ES" dirty="0"/>
          </a:p>
        </p:txBody>
      </p:sp>
    </p:spTree>
    <p:extLst>
      <p:ext uri="{BB962C8B-B14F-4D97-AF65-F5344CB8AC3E}">
        <p14:creationId xmlns="" xmlns:p14="http://schemas.microsoft.com/office/powerpoint/2010/main" val="789832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15</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2.1.1 – Conceptos básicos de programación</a:t>
            </a:r>
          </a:p>
          <a:p>
            <a:pPr>
              <a:lnSpc>
                <a:spcPct val="80000"/>
              </a:lnSpc>
              <a:buFontTx/>
              <a:buNone/>
            </a:pPr>
            <a:r>
              <a:rPr lang="es-ES" dirty="0">
                <a:latin typeface="Arial" charset="0"/>
              </a:rPr>
              <a:t>2.1.1.3 – Software del sistema, software de aplicaciones y lenguajes informáticos</a:t>
            </a:r>
          </a:p>
          <a:p>
            <a:pPr>
              <a:lnSpc>
                <a:spcPct val="80000"/>
              </a:lnSpc>
              <a:buFontTx/>
              <a:buNone/>
            </a:pPr>
            <a:endParaRPr lang="es-ES" dirty="0"/>
          </a:p>
        </p:txBody>
      </p:sp>
    </p:spTree>
    <p:extLst>
      <p:ext uri="{BB962C8B-B14F-4D97-AF65-F5344CB8AC3E}">
        <p14:creationId xmlns="" xmlns:p14="http://schemas.microsoft.com/office/powerpoint/2010/main" val="3803614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16</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2.1.1 – Conceptos básicos de programación</a:t>
            </a:r>
          </a:p>
          <a:p>
            <a:pPr>
              <a:lnSpc>
                <a:spcPct val="80000"/>
              </a:lnSpc>
              <a:buFontTx/>
              <a:buNone/>
            </a:pPr>
            <a:r>
              <a:rPr lang="es-ES" dirty="0">
                <a:latin typeface="Arial" charset="0"/>
              </a:rPr>
              <a:t>2.1.1.4 – Variables de programación</a:t>
            </a:r>
          </a:p>
          <a:p>
            <a:pPr>
              <a:lnSpc>
                <a:spcPct val="80000"/>
              </a:lnSpc>
              <a:buFontTx/>
              <a:buNone/>
            </a:pPr>
            <a:endParaRPr lang="es-ES" dirty="0"/>
          </a:p>
        </p:txBody>
      </p:sp>
    </p:spTree>
    <p:extLst>
      <p:ext uri="{BB962C8B-B14F-4D97-AF65-F5344CB8AC3E}">
        <p14:creationId xmlns="" xmlns:p14="http://schemas.microsoft.com/office/powerpoint/2010/main" val="15079838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17</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2.1.1 – Conceptos básicos de programación</a:t>
            </a:r>
          </a:p>
          <a:p>
            <a:pPr>
              <a:lnSpc>
                <a:spcPct val="80000"/>
              </a:lnSpc>
              <a:buFontTx/>
              <a:buNone/>
            </a:pPr>
            <a:r>
              <a:rPr lang="es-ES" dirty="0">
                <a:latin typeface="Arial" charset="0"/>
              </a:rPr>
              <a:t>2.1.1.5 – Estructuras básicas de programas</a:t>
            </a:r>
          </a:p>
          <a:p>
            <a:pPr>
              <a:lnSpc>
                <a:spcPct val="80000"/>
              </a:lnSpc>
              <a:buFontTx/>
              <a:buNone/>
            </a:pPr>
            <a:r>
              <a:rPr lang="es-ES" baseline="0" dirty="0">
                <a:latin typeface="Arial" charset="0"/>
              </a:rPr>
              <a:t>2.1.1.6 – Actividad: conceptos del lenguaje de programación</a:t>
            </a:r>
          </a:p>
          <a:p>
            <a:pPr>
              <a:lnSpc>
                <a:spcPct val="80000"/>
              </a:lnSpc>
              <a:buFontTx/>
              <a:buNone/>
            </a:pPr>
            <a:r>
              <a:rPr lang="es-ES" baseline="0" dirty="0">
                <a:latin typeface="Arial" charset="0"/>
              </a:rPr>
              <a:t>2.1.1.7 – Actividad: identifique los términos de programación </a:t>
            </a:r>
          </a:p>
          <a:p>
            <a:pPr>
              <a:lnSpc>
                <a:spcPct val="80000"/>
              </a:lnSpc>
              <a:buFontTx/>
              <a:buNone/>
            </a:pPr>
            <a:endParaRPr lang="es-ES" dirty="0"/>
          </a:p>
        </p:txBody>
      </p:sp>
    </p:spTree>
    <p:extLst>
      <p:ext uri="{BB962C8B-B14F-4D97-AF65-F5344CB8AC3E}">
        <p14:creationId xmlns="" xmlns:p14="http://schemas.microsoft.com/office/powerpoint/2010/main" val="1501953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18</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2.1.1 – Conceptos básicos de programación</a:t>
            </a:r>
          </a:p>
          <a:p>
            <a:pPr>
              <a:lnSpc>
                <a:spcPct val="80000"/>
              </a:lnSpc>
              <a:buFontTx/>
              <a:buNone/>
            </a:pPr>
            <a:r>
              <a:rPr lang="es-ES" dirty="0">
                <a:latin typeface="Arial" charset="0"/>
              </a:rPr>
              <a:t>2.1.1.8 – Práctica de laboratorio: cree un diagrama de flujo de un proceso</a:t>
            </a:r>
          </a:p>
          <a:p>
            <a:pPr>
              <a:lnSpc>
                <a:spcPct val="80000"/>
              </a:lnSpc>
              <a:buFontTx/>
              <a:buNone/>
            </a:pPr>
            <a:r>
              <a:rPr lang="es-ES" baseline="0" dirty="0">
                <a:latin typeface="Arial" charset="0"/>
              </a:rPr>
              <a:t>2.1.1.9 – Evaluación del tema: relacione el símbolo del diagrama de flujo con la tarea</a:t>
            </a:r>
          </a:p>
          <a:p>
            <a:pPr>
              <a:lnSpc>
                <a:spcPct val="80000"/>
              </a:lnSpc>
              <a:buFontTx/>
              <a:buNone/>
            </a:pPr>
            <a:endParaRPr lang="es-ES" dirty="0"/>
          </a:p>
        </p:txBody>
      </p:sp>
    </p:spTree>
    <p:extLst>
      <p:ext uri="{BB962C8B-B14F-4D97-AF65-F5344CB8AC3E}">
        <p14:creationId xmlns="" xmlns:p14="http://schemas.microsoft.com/office/powerpoint/2010/main" val="3763286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19</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2.1.2 </a:t>
            </a:r>
            <a:r>
              <a:rPr lang="es-ES" dirty="0" smtClean="0">
                <a:latin typeface="Arial" charset="0"/>
              </a:rPr>
              <a:t>– Programación </a:t>
            </a:r>
            <a:r>
              <a:rPr lang="es-ES" dirty="0">
                <a:latin typeface="Arial" charset="0"/>
              </a:rPr>
              <a:t>básica con Blockly</a:t>
            </a:r>
          </a:p>
          <a:p>
            <a:pPr>
              <a:lnSpc>
                <a:spcPct val="80000"/>
              </a:lnSpc>
              <a:buFontTx/>
              <a:buNone/>
            </a:pPr>
            <a:r>
              <a:rPr lang="es-ES" dirty="0">
                <a:latin typeface="Arial" charset="0"/>
              </a:rPr>
              <a:t>2.1.2.1 – ¿Qué es Blockly?</a:t>
            </a:r>
          </a:p>
        </p:txBody>
      </p:sp>
    </p:spTree>
    <p:extLst>
      <p:ext uri="{BB962C8B-B14F-4D97-AF65-F5344CB8AC3E}">
        <p14:creationId xmlns="" xmlns:p14="http://schemas.microsoft.com/office/powerpoint/2010/main" val="574561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20</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2.1.2 </a:t>
            </a:r>
            <a:r>
              <a:rPr lang="es-ES" dirty="0" smtClean="0">
                <a:latin typeface="Arial" charset="0"/>
              </a:rPr>
              <a:t>– Programación </a:t>
            </a:r>
            <a:r>
              <a:rPr lang="es-ES" dirty="0">
                <a:latin typeface="Arial" charset="0"/>
              </a:rPr>
              <a:t>básica con Blockly</a:t>
            </a:r>
          </a:p>
          <a:p>
            <a:pPr>
              <a:lnSpc>
                <a:spcPct val="80000"/>
              </a:lnSpc>
              <a:buFontTx/>
              <a:buNone/>
            </a:pPr>
            <a:r>
              <a:rPr lang="es-ES" dirty="0">
                <a:latin typeface="Arial" charset="0"/>
              </a:rPr>
              <a:t>2.1.2.2 – Juegos de Blockly</a:t>
            </a:r>
          </a:p>
        </p:txBody>
      </p:sp>
    </p:spTree>
    <p:extLst>
      <p:ext uri="{BB962C8B-B14F-4D97-AF65-F5344CB8AC3E}">
        <p14:creationId xmlns="" xmlns:p14="http://schemas.microsoft.com/office/powerpoint/2010/main" val="3755592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21</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2.1.2 </a:t>
            </a:r>
            <a:r>
              <a:rPr lang="es-ES" dirty="0" smtClean="0">
                <a:latin typeface="Arial" charset="0"/>
              </a:rPr>
              <a:t>– Programación </a:t>
            </a:r>
            <a:r>
              <a:rPr lang="es-ES" dirty="0">
                <a:latin typeface="Arial" charset="0"/>
              </a:rPr>
              <a:t>básica con Blockly</a:t>
            </a:r>
          </a:p>
          <a:p>
            <a:pPr>
              <a:lnSpc>
                <a:spcPct val="80000"/>
              </a:lnSpc>
              <a:buFontTx/>
              <a:buNone/>
            </a:pPr>
            <a:r>
              <a:rPr lang="es-ES" dirty="0">
                <a:latin typeface="Arial" charset="0"/>
              </a:rPr>
              <a:t>2.1.2.3 – Práctica de laboratorio – Activación de un LED con Blockly</a:t>
            </a:r>
            <a:endParaRPr lang="es-ES" baseline="0" dirty="0">
              <a:latin typeface="Arial" charset="0"/>
            </a:endParaRPr>
          </a:p>
        </p:txBody>
      </p:sp>
    </p:spTree>
    <p:extLst>
      <p:ext uri="{BB962C8B-B14F-4D97-AF65-F5344CB8AC3E}">
        <p14:creationId xmlns="" xmlns:p14="http://schemas.microsoft.com/office/powerpoint/2010/main" val="1155715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22</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2.1.3.1 – ¿Qué es Python?</a:t>
            </a:r>
          </a:p>
        </p:txBody>
      </p:sp>
    </p:spTree>
    <p:extLst>
      <p:ext uri="{BB962C8B-B14F-4D97-AF65-F5344CB8AC3E}">
        <p14:creationId xmlns="" xmlns:p14="http://schemas.microsoft.com/office/powerpoint/2010/main" val="27249385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23</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2.1.3.2 – El Intérprete de Python</a:t>
            </a:r>
          </a:p>
        </p:txBody>
      </p:sp>
    </p:spTree>
    <p:extLst>
      <p:ext uri="{BB962C8B-B14F-4D97-AF65-F5344CB8AC3E}">
        <p14:creationId xmlns="" xmlns:p14="http://schemas.microsoft.com/office/powerpoint/2010/main" val="3974696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24</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2.1.3.2 – El Intérprete de Python (continuación)</a:t>
            </a:r>
          </a:p>
        </p:txBody>
      </p:sp>
    </p:spTree>
    <p:extLst>
      <p:ext uri="{BB962C8B-B14F-4D97-AF65-F5344CB8AC3E}">
        <p14:creationId xmlns="" xmlns:p14="http://schemas.microsoft.com/office/powerpoint/2010/main" val="3703650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25</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2.1.3.3 – Variables e instrucciones básicas en Python</a:t>
            </a:r>
          </a:p>
        </p:txBody>
      </p:sp>
    </p:spTree>
    <p:extLst>
      <p:ext uri="{BB962C8B-B14F-4D97-AF65-F5344CB8AC3E}">
        <p14:creationId xmlns="" xmlns:p14="http://schemas.microsoft.com/office/powerpoint/2010/main" val="22719378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26</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2.1.3.3 – Variables e instrucciones básicas en Python</a:t>
            </a:r>
          </a:p>
        </p:txBody>
      </p:sp>
    </p:spTree>
    <p:extLst>
      <p:ext uri="{BB962C8B-B14F-4D97-AF65-F5344CB8AC3E}">
        <p14:creationId xmlns="" xmlns:p14="http://schemas.microsoft.com/office/powerpoint/2010/main" val="31631941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27</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2.1.3.4 Funciones útiles y tipos de datos en Python</a:t>
            </a:r>
          </a:p>
        </p:txBody>
      </p:sp>
    </p:spTree>
    <p:extLst>
      <p:ext uri="{BB962C8B-B14F-4D97-AF65-F5344CB8AC3E}">
        <p14:creationId xmlns="" xmlns:p14="http://schemas.microsoft.com/office/powerpoint/2010/main" val="15060397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28</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2.1.3.4 Funciones útiles y tipos de datos en Python</a:t>
            </a:r>
          </a:p>
        </p:txBody>
      </p:sp>
    </p:spTree>
    <p:extLst>
      <p:ext uri="{BB962C8B-B14F-4D97-AF65-F5344CB8AC3E}">
        <p14:creationId xmlns="" xmlns:p14="http://schemas.microsoft.com/office/powerpoint/2010/main" val="19635277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29</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2.1.3.4 Funciones útiles y tipos de datos en Python</a:t>
            </a:r>
          </a:p>
        </p:txBody>
      </p:sp>
    </p:spTree>
    <p:extLst>
      <p:ext uri="{BB962C8B-B14F-4D97-AF65-F5344CB8AC3E}">
        <p14:creationId xmlns="" xmlns:p14="http://schemas.microsoft.com/office/powerpoint/2010/main" val="16404553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30</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2.1.3.4 Funciones útiles y tipos de datos en Python</a:t>
            </a:r>
          </a:p>
        </p:txBody>
      </p:sp>
    </p:spTree>
    <p:extLst>
      <p:ext uri="{BB962C8B-B14F-4D97-AF65-F5344CB8AC3E}">
        <p14:creationId xmlns="" xmlns:p14="http://schemas.microsoft.com/office/powerpoint/2010/main" val="1506754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b="0" dirty="0"/>
              <a:t>Cisco Networking Academy Program</a:t>
            </a:r>
          </a:p>
          <a:p>
            <a:pPr>
              <a:buFontTx/>
              <a:buNone/>
            </a:pPr>
            <a:r>
              <a:rPr lang="es-ES" b="0" dirty="0"/>
              <a:t>Introducción al Internet de las Cosas</a:t>
            </a:r>
          </a:p>
          <a:p>
            <a:pPr>
              <a:buFontTx/>
              <a:buNone/>
            </a:pPr>
            <a:r>
              <a:rPr lang="es-ES" smtClean="0"/>
              <a:t>Capítulo 2: todo se vuelve programable</a:t>
            </a:r>
          </a:p>
        </p:txBody>
      </p:sp>
      <p:sp>
        <p:nvSpPr>
          <p:cNvPr id="4" name="Slide Number Placeholder 3"/>
          <p:cNvSpPr>
            <a:spLocks noGrp="1"/>
          </p:cNvSpPr>
          <p:nvPr>
            <p:ph type="sldNum" sz="quarter" idx="10"/>
          </p:nvPr>
        </p:nvSpPr>
        <p:spPr/>
        <p:txBody>
          <a:bodyPr/>
          <a:lstStyle/>
          <a:p>
            <a:fld id="{5641018C-6CAF-B84E-B92C-ECB119457FBA}" type="slidenum">
              <a:rPr lang="en-US" smtClean="0"/>
              <a:pPr/>
              <a:t>3</a:t>
            </a:fld>
            <a:endParaRPr lang="es-ES" dirty="0"/>
          </a:p>
        </p:txBody>
      </p:sp>
    </p:spTree>
    <p:extLst>
      <p:ext uri="{BB962C8B-B14F-4D97-AF65-F5344CB8AC3E}">
        <p14:creationId xmlns="" xmlns:p14="http://schemas.microsoft.com/office/powerpoint/2010/main" val="4150324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31</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2.1.3.5 </a:t>
            </a:r>
            <a:r>
              <a:rPr lang="es-ES" dirty="0" smtClean="0">
                <a:latin typeface="Arial" charset="0"/>
              </a:rPr>
              <a:t>– Estructuras </a:t>
            </a:r>
            <a:r>
              <a:rPr lang="es-ES" dirty="0">
                <a:latin typeface="Arial" charset="0"/>
              </a:rPr>
              <a:t>de programación en Python</a:t>
            </a:r>
          </a:p>
        </p:txBody>
      </p:sp>
    </p:spTree>
    <p:extLst>
      <p:ext uri="{BB962C8B-B14F-4D97-AF65-F5344CB8AC3E}">
        <p14:creationId xmlns="" xmlns:p14="http://schemas.microsoft.com/office/powerpoint/2010/main" val="33853013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32</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2.1.3.6 – Práctica de laboratorio: configuración de un entorno de servidores virtualizados</a:t>
            </a:r>
          </a:p>
        </p:txBody>
      </p:sp>
    </p:spTree>
    <p:extLst>
      <p:ext uri="{BB962C8B-B14F-4D97-AF65-F5344CB8AC3E}">
        <p14:creationId xmlns="" xmlns:p14="http://schemas.microsoft.com/office/powerpoint/2010/main" val="3159614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33</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2.1.3.7 – Práctica de laboratorio: programación básica de Python</a:t>
            </a:r>
          </a:p>
        </p:txBody>
      </p:sp>
    </p:spTree>
    <p:extLst>
      <p:ext uri="{BB962C8B-B14F-4D97-AF65-F5344CB8AC3E}">
        <p14:creationId xmlns="" xmlns:p14="http://schemas.microsoft.com/office/powerpoint/2010/main" val="36040195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34</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2.1 – Aplique la programación básica para el soporte de dispositivos de IoT</a:t>
            </a:r>
          </a:p>
          <a:p>
            <a:pPr>
              <a:lnSpc>
                <a:spcPct val="80000"/>
              </a:lnSpc>
              <a:buFontTx/>
              <a:buNone/>
            </a:pPr>
            <a:r>
              <a:rPr lang="es-ES" dirty="0">
                <a:latin typeface="Arial" charset="0"/>
              </a:rPr>
              <a:t>2.1.3 – Programación con Python</a:t>
            </a:r>
          </a:p>
          <a:p>
            <a:pPr>
              <a:lnSpc>
                <a:spcPct val="80000"/>
              </a:lnSpc>
              <a:buFontTx/>
              <a:buNone/>
            </a:pPr>
            <a:r>
              <a:rPr lang="es-ES" dirty="0">
                <a:latin typeface="Arial" charset="0"/>
              </a:rPr>
              <a:t>2.1.3.8 – Práctica de laboratorio: cree un juego de ejemplo con Python</a:t>
            </a:r>
          </a:p>
        </p:txBody>
      </p:sp>
    </p:spTree>
    <p:extLst>
      <p:ext uri="{BB962C8B-B14F-4D97-AF65-F5344CB8AC3E}">
        <p14:creationId xmlns="" xmlns:p14="http://schemas.microsoft.com/office/powerpoint/2010/main" val="18801660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2 – Todo se vuelve programable</a:t>
            </a:r>
            <a:endParaRPr lang="es-ES" b="0" dirty="0"/>
          </a:p>
          <a:p>
            <a:pPr>
              <a:lnSpc>
                <a:spcPct val="80000"/>
              </a:lnSpc>
              <a:buFontTx/>
              <a:buNone/>
            </a:pPr>
            <a:r>
              <a:rPr lang="es-ES" sz="1200" kern="1200" dirty="0">
                <a:solidFill>
                  <a:schemeClr val="tx1"/>
                </a:solidFill>
                <a:latin typeface="Arial" charset="0"/>
              </a:rPr>
              <a:t>2.2 – Creación de un prototipo de su idea</a:t>
            </a:r>
          </a:p>
        </p:txBody>
      </p:sp>
      <p:sp>
        <p:nvSpPr>
          <p:cNvPr id="4" name="Slide Number Placeholder 3"/>
          <p:cNvSpPr>
            <a:spLocks noGrp="1"/>
          </p:cNvSpPr>
          <p:nvPr>
            <p:ph type="sldNum" sz="quarter" idx="10"/>
          </p:nvPr>
        </p:nvSpPr>
        <p:spPr/>
        <p:txBody>
          <a:bodyPr/>
          <a:lstStyle/>
          <a:p>
            <a:fld id="{5641018C-6CAF-B84E-B92C-ECB119457FBA}" type="slidenum">
              <a:rPr lang="en-US" smtClean="0"/>
              <a:pPr/>
              <a:t>35</a:t>
            </a:fld>
            <a:endParaRPr lang="es-ES" dirty="0"/>
          </a:p>
        </p:txBody>
      </p:sp>
    </p:spTree>
    <p:extLst>
      <p:ext uri="{BB962C8B-B14F-4D97-AF65-F5344CB8AC3E}">
        <p14:creationId xmlns="" xmlns:p14="http://schemas.microsoft.com/office/powerpoint/2010/main" val="22533070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36</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2.2.1 – ¿Cuál es la creación de prototipos?</a:t>
            </a:r>
          </a:p>
          <a:p>
            <a:pPr>
              <a:lnSpc>
                <a:spcPct val="80000"/>
              </a:lnSpc>
              <a:buFontTx/>
              <a:buNone/>
            </a:pPr>
            <a:r>
              <a:rPr lang="es-ES" dirty="0">
                <a:latin typeface="Arial" charset="0"/>
              </a:rPr>
              <a:t>2.2.1.1 – Definición de creación de un prototipo</a:t>
            </a:r>
          </a:p>
        </p:txBody>
      </p:sp>
    </p:spTree>
    <p:extLst>
      <p:ext uri="{BB962C8B-B14F-4D97-AF65-F5344CB8AC3E}">
        <p14:creationId xmlns="" xmlns:p14="http://schemas.microsoft.com/office/powerpoint/2010/main" val="28758149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37</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2.2.1 – ¿Cuál es la creación de prototipos?</a:t>
            </a:r>
          </a:p>
          <a:p>
            <a:pPr>
              <a:lnSpc>
                <a:spcPct val="80000"/>
              </a:lnSpc>
              <a:buFontTx/>
              <a:buNone/>
            </a:pPr>
            <a:r>
              <a:rPr lang="es-ES" dirty="0">
                <a:latin typeface="Arial" charset="0"/>
              </a:rPr>
              <a:t>2.2.1.2 – Cómo crear prototipos</a:t>
            </a:r>
          </a:p>
        </p:txBody>
      </p:sp>
    </p:spTree>
    <p:extLst>
      <p:ext uri="{BB962C8B-B14F-4D97-AF65-F5344CB8AC3E}">
        <p14:creationId xmlns="" xmlns:p14="http://schemas.microsoft.com/office/powerpoint/2010/main" val="20059442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38</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2.2.2 – Creación de prototipos de recursos</a:t>
            </a:r>
          </a:p>
          <a:p>
            <a:pPr>
              <a:lnSpc>
                <a:spcPct val="80000"/>
              </a:lnSpc>
              <a:buFontTx/>
              <a:buNone/>
            </a:pPr>
            <a:r>
              <a:rPr lang="es-ES" dirty="0">
                <a:latin typeface="Arial" charset="0"/>
              </a:rPr>
              <a:t>2.2.2.1 – Materiales físicos</a:t>
            </a:r>
          </a:p>
        </p:txBody>
      </p:sp>
    </p:spTree>
    <p:extLst>
      <p:ext uri="{BB962C8B-B14F-4D97-AF65-F5344CB8AC3E}">
        <p14:creationId xmlns="" xmlns:p14="http://schemas.microsoft.com/office/powerpoint/2010/main" val="2222535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39</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2.2.2 – Creación de prototipos de recursos</a:t>
            </a:r>
          </a:p>
          <a:p>
            <a:pPr>
              <a:lnSpc>
                <a:spcPct val="80000"/>
              </a:lnSpc>
              <a:buFontTx/>
              <a:buNone/>
            </a:pPr>
            <a:r>
              <a:rPr lang="es-ES" dirty="0">
                <a:latin typeface="Arial" charset="0"/>
              </a:rPr>
              <a:t>2.2.2.2 – Kits de herramientas electrónicas</a:t>
            </a:r>
          </a:p>
        </p:txBody>
      </p:sp>
    </p:spTree>
    <p:extLst>
      <p:ext uri="{BB962C8B-B14F-4D97-AF65-F5344CB8AC3E}">
        <p14:creationId xmlns="" xmlns:p14="http://schemas.microsoft.com/office/powerpoint/2010/main" val="16373865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40</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2.2.2 – Creación de prototipos de recursos</a:t>
            </a:r>
          </a:p>
          <a:p>
            <a:pPr>
              <a:lnSpc>
                <a:spcPct val="80000"/>
              </a:lnSpc>
              <a:buFontTx/>
              <a:buNone/>
            </a:pPr>
            <a:r>
              <a:rPr lang="es-ES" dirty="0">
                <a:latin typeface="Arial" charset="0"/>
              </a:rPr>
              <a:t>2.2.2.3 – Recursos de programación</a:t>
            </a:r>
          </a:p>
        </p:txBody>
      </p:sp>
    </p:spTree>
    <p:extLst>
      <p:ext uri="{BB962C8B-B14F-4D97-AF65-F5344CB8AC3E}">
        <p14:creationId xmlns="" xmlns:p14="http://schemas.microsoft.com/office/powerpoint/2010/main" val="2759292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4</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41</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2.2.2 – Creación de prototipos de recursos</a:t>
            </a:r>
          </a:p>
          <a:p>
            <a:pPr>
              <a:lnSpc>
                <a:spcPct val="80000"/>
              </a:lnSpc>
              <a:buFontTx/>
              <a:buNone/>
            </a:pPr>
            <a:r>
              <a:rPr lang="es-ES" dirty="0">
                <a:latin typeface="Arial" charset="0"/>
              </a:rPr>
              <a:t>2.2.2.4 – Talleres de invención y de emprendimiento en la comunidad</a:t>
            </a:r>
          </a:p>
        </p:txBody>
      </p:sp>
    </p:spTree>
    <p:extLst>
      <p:ext uri="{BB962C8B-B14F-4D97-AF65-F5344CB8AC3E}">
        <p14:creationId xmlns="" xmlns:p14="http://schemas.microsoft.com/office/powerpoint/2010/main" val="9352192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42</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2.2.2 – Creación de prototipos de recursos</a:t>
            </a:r>
          </a:p>
          <a:p>
            <a:pPr>
              <a:lnSpc>
                <a:spcPct val="80000"/>
              </a:lnSpc>
              <a:buFontTx/>
              <a:buNone/>
            </a:pPr>
            <a:r>
              <a:rPr lang="es-ES" dirty="0">
                <a:latin typeface="Arial" charset="0"/>
              </a:rPr>
              <a:t>2.2.2.5 – Práctica de laboratorio opcional: configuración de PL-App con Raspberry Pi</a:t>
            </a:r>
          </a:p>
        </p:txBody>
      </p:sp>
    </p:spTree>
    <p:extLst>
      <p:ext uri="{BB962C8B-B14F-4D97-AF65-F5344CB8AC3E}">
        <p14:creationId xmlns="" xmlns:p14="http://schemas.microsoft.com/office/powerpoint/2010/main" val="14578781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43</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2.2.2 – Creación de prototipos de recursos</a:t>
            </a:r>
          </a:p>
          <a:p>
            <a:pPr>
              <a:lnSpc>
                <a:spcPct val="80000"/>
              </a:lnSpc>
              <a:buFontTx/>
              <a:buNone/>
            </a:pPr>
            <a:r>
              <a:rPr lang="es-ES" dirty="0">
                <a:latin typeface="Arial" charset="0"/>
              </a:rPr>
              <a:t>2.2.2.6 – Práctica de laboratorio opcional: uso de una notebook de PL-App</a:t>
            </a:r>
          </a:p>
        </p:txBody>
      </p:sp>
    </p:spTree>
    <p:extLst>
      <p:ext uri="{BB962C8B-B14F-4D97-AF65-F5344CB8AC3E}">
        <p14:creationId xmlns="" xmlns:p14="http://schemas.microsoft.com/office/powerpoint/2010/main" val="41889793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44</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2.2.2 – Creación de prototipos de recursos</a:t>
            </a:r>
          </a:p>
          <a:p>
            <a:pPr>
              <a:lnSpc>
                <a:spcPct val="80000"/>
              </a:lnSpc>
              <a:buFontTx/>
              <a:buNone/>
            </a:pPr>
            <a:r>
              <a:rPr lang="es-ES" dirty="0">
                <a:latin typeface="Arial" charset="0"/>
              </a:rPr>
              <a:t>2.2.2.7 – Práctica de laboratorio opcional: activación de un LED con Raspberry Pi y PL-App</a:t>
            </a:r>
          </a:p>
        </p:txBody>
      </p:sp>
    </p:spTree>
    <p:extLst>
      <p:ext uri="{BB962C8B-B14F-4D97-AF65-F5344CB8AC3E}">
        <p14:creationId xmlns="" xmlns:p14="http://schemas.microsoft.com/office/powerpoint/2010/main" val="35595022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45</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2.2 – Creación de un prototipo de su idea</a:t>
            </a:r>
          </a:p>
          <a:p>
            <a:pPr>
              <a:lnSpc>
                <a:spcPct val="80000"/>
              </a:lnSpc>
              <a:buFontTx/>
              <a:buNone/>
            </a:pPr>
            <a:r>
              <a:rPr lang="es-ES" dirty="0">
                <a:latin typeface="Arial" charset="0"/>
              </a:rPr>
              <a:t>2.2.2 – Creación de prototipos de recursos</a:t>
            </a:r>
          </a:p>
          <a:p>
            <a:pPr>
              <a:lnSpc>
                <a:spcPct val="80000"/>
              </a:lnSpc>
              <a:buFontTx/>
              <a:buNone/>
            </a:pPr>
            <a:r>
              <a:rPr lang="es-ES" dirty="0">
                <a:latin typeface="Arial" charset="0"/>
              </a:rPr>
              <a:t>2.2.2.8 – Práctica de laboratorio opcional: introducción a Arduino</a:t>
            </a:r>
          </a:p>
        </p:txBody>
      </p:sp>
    </p:spTree>
    <p:extLst>
      <p:ext uri="{BB962C8B-B14F-4D97-AF65-F5344CB8AC3E}">
        <p14:creationId xmlns="" xmlns:p14="http://schemas.microsoft.com/office/powerpoint/2010/main" val="39489211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2 – Todo se vuelve programable</a:t>
            </a:r>
          </a:p>
          <a:p>
            <a:pPr>
              <a:buFontTx/>
              <a:buNone/>
            </a:pPr>
            <a:r>
              <a:rPr lang="es-ES" sz="1200" b="0" dirty="0" smtClean="0"/>
              <a:t>2.3 </a:t>
            </a:r>
            <a:r>
              <a:rPr lang="es-ES" altLang="zh-CN" dirty="0" smtClean="0"/>
              <a:t>–</a:t>
            </a:r>
            <a:r>
              <a:rPr lang="es-ES" sz="1200" b="0" dirty="0" smtClean="0"/>
              <a:t> </a:t>
            </a:r>
            <a:r>
              <a:rPr lang="es-ES" sz="1200" b="0" dirty="0"/>
              <a:t>Resumen</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46</a:t>
            </a:fld>
            <a:endParaRPr lang="es-ES" dirty="0"/>
          </a:p>
        </p:txBody>
      </p:sp>
    </p:spTree>
    <p:extLst>
      <p:ext uri="{BB962C8B-B14F-4D97-AF65-F5344CB8AC3E}">
        <p14:creationId xmlns="" xmlns:p14="http://schemas.microsoft.com/office/powerpoint/2010/main" val="1764100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2 – Todo se vuelve programable</a:t>
            </a:r>
            <a:endParaRPr lang="es-ES" b="0" dirty="0"/>
          </a:p>
          <a:p>
            <a:r>
              <a:rPr lang="es-ES" dirty="0" smtClean="0"/>
              <a:t>2.3</a:t>
            </a:r>
            <a:r>
              <a:rPr lang="es-ES" altLang="zh-CN" dirty="0" smtClean="0"/>
              <a:t> –</a:t>
            </a:r>
            <a:r>
              <a:rPr lang="es-ES" dirty="0" smtClean="0"/>
              <a:t> </a:t>
            </a:r>
            <a:r>
              <a:rPr lang="es-ES" dirty="0" smtClean="0"/>
              <a:t>Resumen</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47</a:t>
            </a:fld>
            <a:endParaRPr lang="es-ES" dirty="0"/>
          </a:p>
        </p:txBody>
      </p:sp>
    </p:spTree>
    <p:extLst>
      <p:ext uri="{BB962C8B-B14F-4D97-AF65-F5344CB8AC3E}">
        <p14:creationId xmlns="" xmlns:p14="http://schemas.microsoft.com/office/powerpoint/2010/main" val="4237822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641018C-6CAF-B84E-B92C-ECB119457FBA}" type="slidenum">
              <a:rPr lang="en-US" smtClean="0"/>
              <a:pPr/>
              <a:t>48</a:t>
            </a:fld>
            <a:endParaRPr lang="es-E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5</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714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ACE20BE7-F2F3-4E26-9454-50B18F790A4E}" type="slidenum">
              <a:rPr lang="en-US" sz="800" b="0">
                <a:ea typeface="ＭＳ Ｐゴシック" pitchFamily="34" charset="-128"/>
              </a:rPr>
              <a:pPr algn="r"/>
              <a:t>6</a:t>
            </a:fld>
            <a:endParaRPr lang="en-US" sz="800" b="0" dirty="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1422613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7</a:t>
            </a:fld>
            <a:endParaRPr lang="en-US" sz="800" b="0"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2560579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5F7D0146-1035-4865-8A5B-0B1E8578604B}" type="slidenum">
              <a:rPr lang="en-US" sz="800" b="0">
                <a:ea typeface="ＭＳ Ｐゴシック" pitchFamily="34" charset="-128"/>
              </a:rPr>
              <a:pPr algn="r"/>
              <a:t>8</a:t>
            </a:fld>
            <a:endParaRPr lang="en-US" sz="800" b="0" dirty="0">
              <a:ea typeface="ＭＳ Ｐゴシック" pitchFamily="34" charset="-128"/>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4291573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b="0" dirty="0"/>
              <a:t>Cisco Networking Academy Program</a:t>
            </a:r>
          </a:p>
          <a:p>
            <a:pPr>
              <a:buFontTx/>
              <a:buNone/>
            </a:pPr>
            <a:r>
              <a:rPr lang="es-ES" b="0" dirty="0"/>
              <a:t>Introducción a Internet de las cosas</a:t>
            </a:r>
          </a:p>
          <a:p>
            <a:pPr>
              <a:buFontTx/>
              <a:buNone/>
            </a:pPr>
            <a:r>
              <a:rPr lang="es-ES" b="0" dirty="0"/>
              <a:t>Capítulo 2: todo se vuelve programable</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10</a:t>
            </a:fld>
            <a:endParaRPr lang="es-ES" dirty="0"/>
          </a:p>
        </p:txBody>
      </p:sp>
    </p:spTree>
    <p:extLst>
      <p:ext uri="{BB962C8B-B14F-4D97-AF65-F5344CB8AC3E}">
        <p14:creationId xmlns="" xmlns:p14="http://schemas.microsoft.com/office/powerpoint/2010/main" val="1496800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3086725553"/>
      </p:ext>
    </p:extLst>
  </p:cSld>
  <p:clrMapOvr>
    <a:masterClrMapping/>
  </p:clrMapOvr>
  <p:transition spd="slow">
    <p:wipe/>
  </p:transition>
  <p:extLst mod="1">
    <p:ext uri="{DCECCB84-F9BA-43D5-87BE-67443E8EF086}">
      <p15:sldGuideLst xmlns:p15="http://schemas.microsoft.com/office/powerpoint/2012/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 xmlns:p14="http://schemas.microsoft.com/office/powerpoint/2010/main" val="3653042546"/>
      </p:ext>
    </p:extLst>
  </p:cSld>
  <p:clrMapOvr>
    <a:masterClrMapping/>
  </p:clrMapOvr>
  <p:transition spd="slow">
    <p:wipe/>
  </p:transition>
  <p:extLst mod="1">
    <p:ext uri="{DCECCB84-F9BA-43D5-87BE-67443E8EF086}">
      <p15:sldGuideLst xmlns:p15="http://schemas.microsoft.com/office/powerpoint/2012/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 xmlns:p14="http://schemas.microsoft.com/office/powerpoint/2010/main" val="1974617842"/>
      </p:ext>
    </p:extLst>
  </p:cSld>
  <p:clrMapOvr>
    <a:masterClrMapping/>
  </p:clrMapOvr>
  <p:transition spd="slow">
    <p:wipe/>
  </p:transition>
  <p:extLst mod="1">
    <p:ext uri="{DCECCB84-F9BA-43D5-87BE-67443E8EF086}">
      <p15:sldGuideLst xmlns:p15="http://schemas.microsoft.com/office/powerpoint/2012/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s-E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060831" y="4741653"/>
            <a:ext cx="3464696" cy="154518"/>
          </a:xfrm>
          <a:prstGeom prst="rect">
            <a:avLst/>
          </a:prstGeom>
          <a:noFill/>
          <a:ln w="9525">
            <a:noFill/>
            <a:miter lim="800000"/>
            <a:headEnd/>
            <a:tailEnd/>
          </a:ln>
          <a:effectLst/>
        </p:spPr>
        <p:txBody>
          <a:bodyPr wrap="square" lIns="61586" tIns="30792" rIns="61586" bIns="30792" anchor="b">
            <a:spAutoFit/>
          </a:bodyPr>
          <a:lstStyle/>
          <a:p>
            <a:pPr defTabSz="610744" fontAlgn="auto">
              <a:spcBef>
                <a:spcPts val="0"/>
              </a:spcBef>
              <a:spcAft>
                <a:spcPts val="0"/>
              </a:spcAft>
              <a:defRPr/>
            </a:pPr>
            <a:r>
              <a:rPr lang="es-ES" sz="600" dirty="0">
                <a:solidFill>
                  <a:schemeClr val="accent5">
                    <a:lumMod val="50000"/>
                  </a:schemeClr>
                </a:solidFill>
                <a:latin typeface="+mn-lt"/>
              </a:rPr>
              <a:t>© 2016 Cisco y/o sus filiales. Todos los derechos reservados</a:t>
            </a:r>
            <a:r>
              <a:rPr lang="es-ES" sz="600" dirty="0" smtClean="0">
                <a:solidFill>
                  <a:schemeClr val="accent5">
                    <a:lumMod val="50000"/>
                  </a:schemeClr>
                </a:solidFill>
                <a:latin typeface="+mn-lt"/>
              </a:rPr>
              <a:t>. Información </a:t>
            </a:r>
            <a:r>
              <a:rPr lang="es-ES" sz="600" dirty="0">
                <a:solidFill>
                  <a:schemeClr val="accent5">
                    <a:lumMod val="50000"/>
                  </a:schemeClr>
                </a:solidFill>
                <a:latin typeface="+mn-lt"/>
              </a:rPr>
              <a:t>confidencial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 xmlns:p14="http://schemas.microsoft.com/office/powerpoint/2010/main" val="54296798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s-E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112812" y="4741653"/>
            <a:ext cx="3412715" cy="154518"/>
          </a:xfrm>
          <a:prstGeom prst="rect">
            <a:avLst/>
          </a:prstGeom>
          <a:noFill/>
          <a:ln w="9525">
            <a:noFill/>
            <a:miter lim="800000"/>
            <a:headEnd/>
            <a:tailEnd/>
          </a:ln>
          <a:effectLst/>
        </p:spPr>
        <p:txBody>
          <a:bodyPr wrap="square" lIns="61586" tIns="30792" rIns="61586" bIns="30792" anchor="b">
            <a:spAutoFit/>
          </a:bodyPr>
          <a:lstStyle/>
          <a:p>
            <a:pPr defTabSz="610744" fontAlgn="auto">
              <a:spcBef>
                <a:spcPts val="0"/>
              </a:spcBef>
              <a:spcAft>
                <a:spcPts val="0"/>
              </a:spcAft>
              <a:defRPr/>
            </a:pPr>
            <a:r>
              <a:rPr lang="es-ES" sz="600" dirty="0">
                <a:solidFill>
                  <a:schemeClr val="accent3">
                    <a:lumMod val="85000"/>
                  </a:schemeClr>
                </a:solidFill>
                <a:latin typeface="+mn-lt"/>
              </a:rPr>
              <a:t>© 2016 Cisco y/o sus filiales. Todos los derechos reservados</a:t>
            </a:r>
            <a:r>
              <a:rPr lang="es-ES" sz="600" dirty="0" smtClean="0">
                <a:solidFill>
                  <a:schemeClr val="accent3">
                    <a:lumMod val="85000"/>
                  </a:schemeClr>
                </a:solidFill>
                <a:latin typeface="+mn-lt"/>
              </a:rPr>
              <a:t>. Información </a:t>
            </a:r>
            <a:r>
              <a:rPr lang="es-ES" sz="600" dirty="0">
                <a:solidFill>
                  <a:schemeClr val="accent3">
                    <a:lumMod val="85000"/>
                  </a:schemeClr>
                </a:solidFill>
                <a:latin typeface="+mn-lt"/>
              </a:rPr>
              <a:t>confidencial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hyperlink" Target="http://ocw.mit.edu/courses/intro-programming" TargetMode="External"/><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hyperlink" Target="http://www.codeacademy.com/" TargetMode="External"/><Relationship Id="rId4" Type="http://schemas.openxmlformats.org/officeDocument/2006/relationships/hyperlink" Target="https://www.khanacademy.org/computing/cs"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quirky.com/how-it-works" TargetMode="External"/><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https://blockly-games.appspot.com/"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s://www.netacad.com/group/communities/community-home"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s-ES" smtClean="0"/>
              <a:t>Materiales del Instructor</a:t>
            </a:r>
          </a:p>
        </p:txBody>
      </p:sp>
      <p:sp>
        <p:nvSpPr>
          <p:cNvPr id="6" name="Title 5"/>
          <p:cNvSpPr>
            <a:spLocks noGrp="1"/>
          </p:cNvSpPr>
          <p:nvPr>
            <p:ph type="ctrTitle"/>
          </p:nvPr>
        </p:nvSpPr>
        <p:spPr/>
        <p:txBody>
          <a:bodyPr/>
          <a:lstStyle/>
          <a:p>
            <a:r>
              <a:rPr lang="es-ES" dirty="0" smtClean="0"/>
              <a:t>Capítulo 2: todo se vuelve programable</a:t>
            </a:r>
          </a:p>
        </p:txBody>
      </p:sp>
      <p:sp>
        <p:nvSpPr>
          <p:cNvPr id="7" name="Subtitle 6"/>
          <p:cNvSpPr>
            <a:spLocks noGrp="1"/>
          </p:cNvSpPr>
          <p:nvPr>
            <p:ph type="subTitle" idx="1"/>
          </p:nvPr>
        </p:nvSpPr>
        <p:spPr>
          <a:xfrm>
            <a:off x="469496" y="3809526"/>
            <a:ext cx="4008114" cy="902174"/>
          </a:xfrm>
        </p:spPr>
        <p:txBody>
          <a:bodyPr/>
          <a:lstStyle/>
          <a:p>
            <a:r>
              <a:rPr lang="es-ES" smtClean="0"/>
              <a:t>Introducción a Internet de las cosas v. 2.0</a:t>
            </a:r>
          </a:p>
          <a:p>
            <a:endParaRPr lang="es-ES" dirty="0"/>
          </a:p>
        </p:txBody>
      </p:sp>
    </p:spTree>
    <p:extLst>
      <p:ext uri="{BB962C8B-B14F-4D97-AF65-F5344CB8AC3E}">
        <p14:creationId xmlns=""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s-ES" smtClean="0"/>
              <a:t>Capítulo 2: todo se vuelve programable</a:t>
            </a:r>
            <a:endParaRPr lang="es-ES" dirty="0"/>
          </a:p>
        </p:txBody>
      </p:sp>
      <p:sp>
        <p:nvSpPr>
          <p:cNvPr id="7" name="Subtitle 6"/>
          <p:cNvSpPr>
            <a:spLocks noGrp="1"/>
          </p:cNvSpPr>
          <p:nvPr>
            <p:ph type="subTitle" idx="1"/>
          </p:nvPr>
        </p:nvSpPr>
        <p:spPr>
          <a:xfrm>
            <a:off x="469496" y="3809526"/>
            <a:ext cx="2996515" cy="902174"/>
          </a:xfrm>
        </p:spPr>
        <p:txBody>
          <a:bodyPr/>
          <a:lstStyle/>
          <a:p>
            <a:endParaRPr lang="es-ES" dirty="0"/>
          </a:p>
          <a:p>
            <a:r>
              <a:rPr lang="es-ES" smtClean="0"/>
              <a:t>Introducción a Internet de las cosas v. 2.0</a:t>
            </a:r>
          </a:p>
          <a:p>
            <a:endParaRPr lang="es-ES" dirty="0"/>
          </a:p>
        </p:txBody>
      </p:sp>
    </p:spTree>
    <p:extLst>
      <p:ext uri="{BB962C8B-B14F-4D97-AF65-F5344CB8AC3E}">
        <p14:creationId xmlns="" xmlns:p14="http://schemas.microsoft.com/office/powerpoint/2010/main" val="178293801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s-ES" smtClean="0"/>
              <a:t>2.1 Aplicación de la programación básica para el soporte de dispositivos de IoT</a:t>
            </a:r>
          </a:p>
          <a:p>
            <a:pPr lvl="1"/>
            <a:r>
              <a:rPr lang="es-ES" smtClean="0"/>
              <a:t>Use Python para crear programas que acepten las entradas del usuario, y la lectura y escritura en archivos externos.</a:t>
            </a:r>
          </a:p>
          <a:p>
            <a:pPr marL="685006" lvl="4" indent="-214313">
              <a:buFont typeface="Arial" panose="020B0604020202020204" pitchFamily="34" charset="0"/>
              <a:buChar char="•"/>
            </a:pPr>
            <a:r>
              <a:rPr lang="es-ES" dirty="0">
                <a:solidFill>
                  <a:srgbClr val="000000"/>
                </a:solidFill>
              </a:rPr>
              <a:t>Describa las variables de programación básicas y aspectos esenciales.</a:t>
            </a:r>
          </a:p>
          <a:p>
            <a:pPr marL="685006" lvl="4" indent="-214313">
              <a:buFont typeface="Arial" panose="020B0604020202020204" pitchFamily="34" charset="0"/>
              <a:buChar char="•"/>
            </a:pPr>
            <a:r>
              <a:rPr lang="es-ES" dirty="0">
                <a:solidFill>
                  <a:srgbClr val="000000"/>
                </a:solidFill>
              </a:rPr>
              <a:t>Aplique las variables de programación básicas y los aspectos esenciales en Blockly.</a:t>
            </a:r>
          </a:p>
          <a:p>
            <a:pPr marL="685006" lvl="4" indent="-214313">
              <a:buFont typeface="Arial" panose="020B0604020202020204" pitchFamily="34" charset="0"/>
              <a:buChar char="•"/>
            </a:pPr>
            <a:r>
              <a:rPr lang="es-ES" dirty="0">
                <a:solidFill>
                  <a:srgbClr val="000000"/>
                </a:solidFill>
              </a:rPr>
              <a:t>Aplique las variables de programación básicas y los aspectos esenciales con Python</a:t>
            </a:r>
          </a:p>
          <a:p>
            <a:r>
              <a:rPr lang="es-ES" smtClean="0"/>
              <a:t>2.2 Creación de un prototipo de su idea</a:t>
            </a:r>
          </a:p>
          <a:p>
            <a:pPr marL="469106" lvl="1" indent="-214313">
              <a:buFont typeface="Arial" panose="020B0604020202020204" pitchFamily="34" charset="0"/>
              <a:buChar char="•"/>
            </a:pPr>
            <a:r>
              <a:rPr lang="es-ES" smtClean="0"/>
              <a:t>Explique la creación de prototipos y su propósito</a:t>
            </a:r>
            <a:endParaRPr lang="es-ES" dirty="0"/>
          </a:p>
          <a:p>
            <a:pPr marL="685006" lvl="4" indent="-214313">
              <a:buFont typeface="Arial" panose="020B0604020202020204" pitchFamily="34" charset="0"/>
              <a:buChar char="•"/>
            </a:pPr>
            <a:r>
              <a:rPr lang="es-ES" dirty="0">
                <a:solidFill>
                  <a:srgbClr val="000000"/>
                </a:solidFill>
              </a:rPr>
              <a:t>Describa la creación de prototipos.</a:t>
            </a:r>
          </a:p>
          <a:p>
            <a:pPr marL="685006" lvl="4" indent="-214313">
              <a:buFont typeface="Arial" panose="020B0604020202020204" pitchFamily="34" charset="0"/>
              <a:buChar char="•"/>
            </a:pPr>
            <a:r>
              <a:rPr lang="es-ES" dirty="0">
                <a:solidFill>
                  <a:srgbClr val="000000"/>
                </a:solidFill>
              </a:rPr>
              <a:t>Describa las diversas herramientas y materiales que se usan para crear un prototipo.</a:t>
            </a:r>
          </a:p>
          <a:p>
            <a:pPr marL="327818" lvl="2" indent="0">
              <a:buNone/>
            </a:pPr>
            <a:endParaRPr lang="es-ES" dirty="0">
              <a:solidFill>
                <a:srgbClr val="000000"/>
              </a:solidFill>
            </a:endParaRPr>
          </a:p>
        </p:txBody>
      </p:sp>
      <p:sp>
        <p:nvSpPr>
          <p:cNvPr id="4098" name="Rectangle 33"/>
          <p:cNvSpPr>
            <a:spLocks noGrp="1" noChangeArrowheads="1"/>
          </p:cNvSpPr>
          <p:nvPr>
            <p:ph type="title"/>
          </p:nvPr>
        </p:nvSpPr>
        <p:spPr/>
        <p:txBody>
          <a:bodyPr/>
          <a:lstStyle/>
          <a:p>
            <a:pPr eaLnBrk="1" hangingPunct="1"/>
            <a:r>
              <a:rPr lang="es-ES" smtClean="0"/>
              <a:t>Capítulo 2: Secciones y objetivos</a:t>
            </a:r>
          </a:p>
        </p:txBody>
      </p:sp>
    </p:spTree>
    <p:extLst>
      <p:ext uri="{BB962C8B-B14F-4D97-AF65-F5344CB8AC3E}">
        <p14:creationId xmlns="" xmlns:p14="http://schemas.microsoft.com/office/powerpoint/2010/main" val="175886867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09"/>
            <a:ext cx="8373246" cy="1842305"/>
          </a:xfrm>
        </p:spPr>
        <p:txBody>
          <a:bodyPr/>
          <a:lstStyle/>
          <a:p>
            <a:r>
              <a:rPr lang="es-ES" dirty="0" smtClean="0"/>
              <a:t>2.1 Aplicación de la programación básica para el soporte de dispositivos de </a:t>
            </a:r>
            <a:r>
              <a:rPr lang="es-ES" dirty="0" err="1" smtClean="0"/>
              <a:t>IoT</a:t>
            </a:r>
            <a:endParaRPr lang="es-ES" dirty="0" smtClean="0"/>
          </a:p>
        </p:txBody>
      </p:sp>
    </p:spTree>
    <p:extLst>
      <p:ext uri="{BB962C8B-B14F-4D97-AF65-F5344CB8AC3E}">
        <p14:creationId xmlns=""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44065" y="41393"/>
            <a:ext cx="9144000" cy="757551"/>
          </a:xfrm>
        </p:spPr>
        <p:txBody>
          <a:bodyPr/>
          <a:lstStyle/>
          <a:p>
            <a:r>
              <a:rPr lang="es-ES" altLang="en-US" sz="1600" dirty="0"/>
              <a:t>Conceptos básicos de programación</a:t>
            </a:r>
            <a:r>
              <a:t/>
            </a:r>
            <a:br/>
            <a:r>
              <a:rPr lang="es-ES" smtClean="0"/>
              <a:t>Siga el diagrama de flujo</a:t>
            </a:r>
          </a:p>
        </p:txBody>
      </p:sp>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85C8E5A-E624-4F75-8732-588E3692BDF9}"/>
              </a:ext>
            </a:extLst>
          </p:cNvPr>
          <p:cNvPicPr>
            <a:picLocks noChangeAspect="1"/>
          </p:cNvPicPr>
          <p:nvPr/>
        </p:nvPicPr>
        <p:blipFill>
          <a:blip r:embed="rId3"/>
          <a:stretch>
            <a:fillRect/>
          </a:stretch>
        </p:blipFill>
        <p:spPr>
          <a:xfrm>
            <a:off x="815621" y="915058"/>
            <a:ext cx="7512758" cy="3603680"/>
          </a:xfrm>
          <a:prstGeom prst="rect">
            <a:avLst/>
          </a:prstGeom>
        </p:spPr>
      </p:pic>
    </p:spTree>
    <p:extLst>
      <p:ext uri="{BB962C8B-B14F-4D97-AF65-F5344CB8AC3E}">
        <p14:creationId xmlns="" xmlns:p14="http://schemas.microsoft.com/office/powerpoint/2010/main" val="2342478232"/>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5965371" y="798944"/>
            <a:ext cx="3077028" cy="3207000"/>
          </a:xfrm>
        </p:spPr>
        <p:txBody>
          <a:bodyPr/>
          <a:lstStyle/>
          <a:p>
            <a:pPr marL="0" indent="0">
              <a:buNone/>
            </a:pPr>
            <a:r>
              <a:rPr lang="es-ES" sz="2000" dirty="0"/>
              <a:t>Diagramas de flujo:</a:t>
            </a:r>
          </a:p>
          <a:p>
            <a:r>
              <a:rPr lang="es-ES" sz="1700" dirty="0"/>
              <a:t>Son diagramas que se utilizan para representar estos procesos o flujos de trabajo.</a:t>
            </a:r>
          </a:p>
          <a:p>
            <a:r>
              <a:rPr lang="es-ES" sz="1700" dirty="0"/>
              <a:t>Ilustran cómo debe funcionar un proceso. </a:t>
            </a:r>
          </a:p>
          <a:p>
            <a:r>
              <a:rPr lang="es-ES" sz="1700" dirty="0"/>
              <a:t>Muestran los estados de entrada, las decisiones tomadas y los resultados de estas.</a:t>
            </a:r>
          </a:p>
        </p:txBody>
      </p:sp>
      <p:sp>
        <p:nvSpPr>
          <p:cNvPr id="8194" name="Rectangle 2"/>
          <p:cNvSpPr>
            <a:spLocks noGrp="1" noChangeArrowheads="1"/>
          </p:cNvSpPr>
          <p:nvPr>
            <p:ph type="title"/>
          </p:nvPr>
        </p:nvSpPr>
        <p:spPr/>
        <p:txBody>
          <a:bodyPr/>
          <a:lstStyle/>
          <a:p>
            <a:r>
              <a:rPr lang="es-ES" altLang="en-US" sz="1600" dirty="0"/>
              <a:t>Conceptos básicos de programación</a:t>
            </a:r>
            <a:r>
              <a:rPr dirty="0"/>
              <a:t/>
            </a:r>
            <a:br>
              <a:rPr dirty="0"/>
            </a:br>
            <a:r>
              <a:rPr lang="es-ES" altLang="en-US" dirty="0"/>
              <a:t>D</a:t>
            </a:r>
            <a:r>
              <a:rPr lang="es-ES" dirty="0"/>
              <a:t>i</a:t>
            </a:r>
            <a:r>
              <a:rPr lang="es-ES" dirty="0" smtClean="0"/>
              <a:t>agramas de flujo</a:t>
            </a:r>
          </a:p>
        </p:txBody>
      </p:sp>
      <p:pic>
        <p:nvPicPr>
          <p:cNvPr id="6" name="Picture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B049A29-4B1F-4A67-91E0-0CDBD71D1349}"/>
              </a:ext>
            </a:extLst>
          </p:cNvPr>
          <p:cNvPicPr>
            <a:picLocks noChangeAspect="1"/>
          </p:cNvPicPr>
          <p:nvPr/>
        </p:nvPicPr>
        <p:blipFill>
          <a:blip r:embed="rId3"/>
          <a:stretch>
            <a:fillRect/>
          </a:stretch>
        </p:blipFill>
        <p:spPr>
          <a:xfrm>
            <a:off x="203201" y="798944"/>
            <a:ext cx="5500913" cy="3982856"/>
          </a:xfrm>
          <a:prstGeom prst="rect">
            <a:avLst/>
          </a:prstGeom>
        </p:spPr>
      </p:pic>
    </p:spTree>
    <p:extLst>
      <p:ext uri="{BB962C8B-B14F-4D97-AF65-F5344CB8AC3E}">
        <p14:creationId xmlns="" xmlns:p14="http://schemas.microsoft.com/office/powerpoint/2010/main" val="2311391871"/>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539" y="1077849"/>
            <a:ext cx="3890906" cy="3830317"/>
          </a:xfrm>
        </p:spPr>
        <p:txBody>
          <a:bodyPr/>
          <a:lstStyle/>
          <a:p>
            <a:r>
              <a:rPr lang="es-ES" sz="1400" dirty="0" smtClean="0"/>
              <a:t>Dos tipos comunes de software de computadora: software del sistema y el software de aplicaciones.</a:t>
            </a:r>
          </a:p>
          <a:p>
            <a:pPr lvl="1"/>
            <a:r>
              <a:rPr lang="es-ES" sz="1300" dirty="0" smtClean="0"/>
              <a:t>Los programas para software de aplicaciones se crean con el fin de realizar una tarea determinada o un conjunto de tareas.</a:t>
            </a:r>
          </a:p>
          <a:p>
            <a:pPr lvl="1"/>
            <a:r>
              <a:rPr lang="es-ES" sz="1300" dirty="0" smtClean="0"/>
              <a:t>El software del sistema funciona entre el hardware de la computadora y el programa de aplicaciones.</a:t>
            </a:r>
          </a:p>
          <a:p>
            <a:pPr lvl="1"/>
            <a:r>
              <a:rPr lang="es-ES" sz="1300" dirty="0" smtClean="0"/>
              <a:t>El software del sistema y el software de aplicaciones se crean con un lenguaje de programación.</a:t>
            </a:r>
          </a:p>
          <a:p>
            <a:pPr lvl="1"/>
            <a:r>
              <a:rPr lang="es-ES" sz="1300" dirty="0" err="1" smtClean="0"/>
              <a:t>Python</a:t>
            </a:r>
            <a:r>
              <a:rPr lang="es-ES" sz="1300" dirty="0" smtClean="0"/>
              <a:t> es un ejemplo de un lenguaje de programación interpretado o interpretativo. </a:t>
            </a:r>
          </a:p>
        </p:txBody>
      </p:sp>
      <p:sp>
        <p:nvSpPr>
          <p:cNvPr id="8194" name="Rectangle 2"/>
          <p:cNvSpPr>
            <a:spLocks noGrp="1" noChangeArrowheads="1"/>
          </p:cNvSpPr>
          <p:nvPr>
            <p:ph type="title"/>
          </p:nvPr>
        </p:nvSpPr>
        <p:spPr>
          <a:xfrm>
            <a:off x="1" y="251460"/>
            <a:ext cx="9144000" cy="547484"/>
          </a:xfrm>
        </p:spPr>
        <p:txBody>
          <a:bodyPr/>
          <a:lstStyle/>
          <a:p>
            <a:r>
              <a:rPr lang="es-ES" altLang="en-US" sz="1600" dirty="0"/>
              <a:t>Conceptos básicos de programación</a:t>
            </a:r>
            <a:r>
              <a:rPr dirty="0"/>
              <a:t/>
            </a:r>
            <a:br>
              <a:rPr dirty="0"/>
            </a:br>
            <a:r>
              <a:rPr lang="es-ES" dirty="0" err="1" smtClean="0"/>
              <a:t>Sofware</a:t>
            </a:r>
            <a:r>
              <a:rPr lang="es-ES" dirty="0" smtClean="0"/>
              <a:t> del sistema, software de aplicaciones y lenguajes informáticos</a:t>
            </a:r>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3DFD5E50-B01A-4B73-A5A3-A0962F78F483}"/>
              </a:ext>
            </a:extLst>
          </p:cNvPr>
          <p:cNvPicPr>
            <a:picLocks noChangeAspect="1"/>
          </p:cNvPicPr>
          <p:nvPr/>
        </p:nvPicPr>
        <p:blipFill>
          <a:blip r:embed="rId3"/>
          <a:stretch>
            <a:fillRect/>
          </a:stretch>
        </p:blipFill>
        <p:spPr>
          <a:xfrm>
            <a:off x="3905445" y="1081265"/>
            <a:ext cx="5238555" cy="2980968"/>
          </a:xfrm>
          <a:prstGeom prst="rect">
            <a:avLst/>
          </a:prstGeom>
        </p:spPr>
      </p:pic>
    </p:spTree>
    <p:extLst>
      <p:ext uri="{BB962C8B-B14F-4D97-AF65-F5344CB8AC3E}">
        <p14:creationId xmlns="" xmlns:p14="http://schemas.microsoft.com/office/powerpoint/2010/main" val="2330746452"/>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537" y="1052614"/>
            <a:ext cx="5197543" cy="3562929"/>
          </a:xfrm>
        </p:spPr>
        <p:txBody>
          <a:bodyPr/>
          <a:lstStyle/>
          <a:p>
            <a:r>
              <a:rPr lang="es-ES" sz="1400" dirty="0" smtClean="0"/>
              <a:t>Los lenguajes de programación utilizan variables para alojar frases, números u otra información importante que pueda utilizarse en la codificación. </a:t>
            </a:r>
          </a:p>
          <a:p>
            <a:pPr lvl="1"/>
            <a:r>
              <a:rPr lang="es-ES" sz="1200" dirty="0" smtClean="0"/>
              <a:t>Las variables pueden contener el resultado de un cálculo, el resultado de una consulta en una base de datos o algún otro valor.</a:t>
            </a:r>
          </a:p>
          <a:p>
            <a:pPr lvl="1"/>
            <a:r>
              <a:rPr lang="es-ES" sz="1200" dirty="0" smtClean="0"/>
              <a:t> x + y = z </a:t>
            </a:r>
          </a:p>
          <a:p>
            <a:pPr lvl="2"/>
            <a:r>
              <a:rPr lang="es-ES" sz="1100" dirty="0" smtClean="0"/>
              <a:t>Aquí, "x", "y" y "z" son las variables que pueden representar caracteres, cadenas de caracteres, valores numéricos o direcciones de memorias</a:t>
            </a:r>
          </a:p>
          <a:p>
            <a:pPr lvl="1"/>
            <a:r>
              <a:rPr lang="es-ES" sz="1200" dirty="0" smtClean="0"/>
              <a:t>a = 10 </a:t>
            </a:r>
          </a:p>
          <a:p>
            <a:pPr lvl="2"/>
            <a:r>
              <a:rPr lang="es-ES" sz="1100" dirty="0" smtClean="0"/>
              <a:t>asocia el valor de 10 a la variable "a"</a:t>
            </a:r>
          </a:p>
          <a:p>
            <a:r>
              <a:rPr lang="es-ES" sz="1400" dirty="0" smtClean="0"/>
              <a:t>Las variables permiten que los programadores creen rápidamente una amplia variedad de programas simples o complejos que le indiquen a la computadora que se comporte de manera predefinida.</a:t>
            </a:r>
          </a:p>
        </p:txBody>
      </p:sp>
      <p:sp>
        <p:nvSpPr>
          <p:cNvPr id="8194" name="Rectangle 2"/>
          <p:cNvSpPr>
            <a:spLocks noGrp="1" noChangeArrowheads="1"/>
          </p:cNvSpPr>
          <p:nvPr>
            <p:ph type="title"/>
          </p:nvPr>
        </p:nvSpPr>
        <p:spPr/>
        <p:txBody>
          <a:bodyPr/>
          <a:lstStyle/>
          <a:p>
            <a:r>
              <a:rPr lang="es-ES" sz="1600" dirty="0"/>
              <a:t>Conceptos de programación </a:t>
            </a:r>
            <a:r>
              <a:rPr lang="es-ES" sz="1600" dirty="0" smtClean="0"/>
              <a:t>básica</a:t>
            </a:r>
            <a:r>
              <a:rPr lang="en-US" sz="1600" dirty="0" smtClean="0"/>
              <a:t/>
            </a:r>
            <a:br>
              <a:rPr lang="en-US" sz="1600" dirty="0" smtClean="0"/>
            </a:br>
            <a:r>
              <a:rPr lang="es-ES" dirty="0" smtClean="0"/>
              <a:t>Variables de programación</a:t>
            </a:r>
          </a:p>
        </p:txBody>
      </p:sp>
      <p:pic>
        <p:nvPicPr>
          <p:cNvPr id="4" name="Picture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75D8170-3E6F-479C-9928-B4CFAF71FBEE}"/>
              </a:ext>
            </a:extLst>
          </p:cNvPr>
          <p:cNvPicPr>
            <a:picLocks noChangeAspect="1"/>
          </p:cNvPicPr>
          <p:nvPr/>
        </p:nvPicPr>
        <p:blipFill>
          <a:blip r:embed="rId3"/>
          <a:stretch>
            <a:fillRect/>
          </a:stretch>
        </p:blipFill>
        <p:spPr>
          <a:xfrm>
            <a:off x="5384800" y="1430865"/>
            <a:ext cx="3282332" cy="2281770"/>
          </a:xfrm>
          <a:prstGeom prst="rect">
            <a:avLst/>
          </a:prstGeom>
        </p:spPr>
      </p:pic>
    </p:spTree>
    <p:extLst>
      <p:ext uri="{BB962C8B-B14F-4D97-AF65-F5344CB8AC3E}">
        <p14:creationId xmlns="" xmlns:p14="http://schemas.microsoft.com/office/powerpoint/2010/main" val="307791613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339771" y="685800"/>
            <a:ext cx="4717121" cy="4278086"/>
          </a:xfrm>
        </p:spPr>
        <p:txBody>
          <a:bodyPr/>
          <a:lstStyle/>
          <a:p>
            <a:r>
              <a:rPr lang="es-ES" sz="1400" spc="-30" dirty="0" smtClean="0"/>
              <a:t>Las estructuras lógicas más comunes son las siguientes:</a:t>
            </a:r>
          </a:p>
          <a:p>
            <a:pPr lvl="1"/>
            <a:r>
              <a:rPr lang="es-ES" sz="1200" b="1" dirty="0"/>
              <a:t>IF – THEN</a:t>
            </a:r>
            <a:r>
              <a:rPr lang="es-ES" sz="1200" dirty="0" smtClean="0"/>
              <a:t>: permite que la computadora tome una decisión según el resultado de una expresión. </a:t>
            </a:r>
          </a:p>
          <a:p>
            <a:pPr lvl="2"/>
            <a:r>
              <a:rPr lang="es-ES" sz="1100" dirty="0" err="1" smtClean="0"/>
              <a:t>myVar</a:t>
            </a:r>
            <a:r>
              <a:rPr lang="es-ES" sz="1100" dirty="0" smtClean="0"/>
              <a:t> &gt; 0</a:t>
            </a:r>
          </a:p>
          <a:p>
            <a:pPr lvl="3"/>
            <a:r>
              <a:rPr lang="es-ES" sz="1050" dirty="0" smtClean="0"/>
              <a:t>Es verdadera si el valor almacenado en la variable </a:t>
            </a:r>
            <a:r>
              <a:rPr lang="es-ES" sz="1050" dirty="0" err="1" smtClean="0"/>
              <a:t>myVar</a:t>
            </a:r>
            <a:r>
              <a:rPr lang="es-ES" sz="1050" dirty="0" smtClean="0"/>
              <a:t> es mayor que cero.</a:t>
            </a:r>
          </a:p>
          <a:p>
            <a:pPr lvl="3"/>
            <a:r>
              <a:rPr lang="es-ES" sz="1050" dirty="0" smtClean="0"/>
              <a:t>Si es falsa, la computadora continúa con la siguiente estructura. </a:t>
            </a:r>
          </a:p>
          <a:p>
            <a:pPr lvl="3"/>
            <a:r>
              <a:rPr lang="es-ES" sz="1050" dirty="0" smtClean="0"/>
              <a:t>Si es verdadera, la computadora ejecuta la acción asociada antes de pasar a la siguiente instrucción del programa.</a:t>
            </a:r>
          </a:p>
          <a:p>
            <a:pPr lvl="1"/>
            <a:r>
              <a:rPr lang="es-ES" sz="1200" dirty="0" smtClean="0"/>
              <a:t>Los </a:t>
            </a:r>
            <a:r>
              <a:rPr lang="es-ES" sz="1200" b="1" dirty="0"/>
              <a:t>bucles FOR</a:t>
            </a:r>
            <a:r>
              <a:rPr lang="es-ES" sz="1200" dirty="0" smtClean="0"/>
              <a:t> ejecutan un conjunto específico de instrucciones una cantidad de veces específica según una expresión. </a:t>
            </a:r>
          </a:p>
          <a:p>
            <a:pPr lvl="2"/>
            <a:r>
              <a:rPr lang="es-ES" sz="1100" spc="-20" dirty="0" smtClean="0"/>
              <a:t>Una variable actúa como un contador dentro de un rango de valores que se identifica con un valor mínimo y un valor máximo. Cada vez que se ejecuta el bucle, aumenta la variable del contador. Cuando el contador es igual al valor máximo definido, se abandona el bucle y la ejecución avanza a la siguiente instrucción. </a:t>
            </a:r>
          </a:p>
          <a:p>
            <a:pPr lvl="1"/>
            <a:r>
              <a:rPr lang="es-ES" sz="1200" dirty="0" smtClean="0"/>
              <a:t>Los </a:t>
            </a:r>
            <a:r>
              <a:rPr lang="es-ES" sz="1200" b="1" dirty="0"/>
              <a:t>bucles WHILE</a:t>
            </a:r>
            <a:r>
              <a:rPr lang="es-ES" sz="1200" dirty="0" smtClean="0"/>
              <a:t> ejecutan un conjunto específico de instrucciones mientras que una expresión sea verdadera. </a:t>
            </a:r>
          </a:p>
        </p:txBody>
      </p:sp>
      <p:sp>
        <p:nvSpPr>
          <p:cNvPr id="8194" name="Rectangle 2"/>
          <p:cNvSpPr>
            <a:spLocks noGrp="1" noChangeArrowheads="1"/>
          </p:cNvSpPr>
          <p:nvPr>
            <p:ph type="title"/>
          </p:nvPr>
        </p:nvSpPr>
        <p:spPr>
          <a:xfrm>
            <a:off x="14537" y="0"/>
            <a:ext cx="9144000" cy="757551"/>
          </a:xfrm>
        </p:spPr>
        <p:txBody>
          <a:bodyPr/>
          <a:lstStyle/>
          <a:p>
            <a:r>
              <a:rPr lang="es-ES" sz="1600" dirty="0"/>
              <a:t>Conceptos de programación </a:t>
            </a:r>
            <a:r>
              <a:rPr lang="es-ES" sz="1600" dirty="0" smtClean="0"/>
              <a:t>básica</a:t>
            </a:r>
            <a:r>
              <a:rPr lang="en-US" sz="1600" dirty="0" smtClean="0"/>
              <a:t/>
            </a:r>
            <a:br>
              <a:rPr lang="en-US" sz="1600" dirty="0" smtClean="0"/>
            </a:br>
            <a:r>
              <a:rPr lang="es-ES" dirty="0" smtClean="0"/>
              <a:t>Estructuras básicas de programas</a:t>
            </a:r>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F735A83-7B62-4C87-BB9A-86DE12A88F1C}"/>
              </a:ext>
            </a:extLst>
          </p:cNvPr>
          <p:cNvPicPr>
            <a:picLocks noChangeAspect="1"/>
          </p:cNvPicPr>
          <p:nvPr/>
        </p:nvPicPr>
        <p:blipFill>
          <a:blip r:embed="rId3"/>
          <a:stretch>
            <a:fillRect/>
          </a:stretch>
        </p:blipFill>
        <p:spPr>
          <a:xfrm>
            <a:off x="87108" y="919592"/>
            <a:ext cx="4383313" cy="1246976"/>
          </a:xfrm>
          <a:prstGeom prst="rect">
            <a:avLst/>
          </a:prstGeom>
        </p:spPr>
      </p:pic>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99ACE03-AAF0-44A4-B3CB-8B5E8B8C5BCF}"/>
              </a:ext>
            </a:extLst>
          </p:cNvPr>
          <p:cNvPicPr>
            <a:picLocks noChangeAspect="1"/>
          </p:cNvPicPr>
          <p:nvPr/>
        </p:nvPicPr>
        <p:blipFill>
          <a:blip r:embed="rId4"/>
          <a:stretch>
            <a:fillRect/>
          </a:stretch>
        </p:blipFill>
        <p:spPr>
          <a:xfrm>
            <a:off x="87108" y="2080849"/>
            <a:ext cx="4383313" cy="1217587"/>
          </a:xfrm>
          <a:prstGeom prst="rect">
            <a:avLst/>
          </a:prstGeom>
        </p:spPr>
      </p:pic>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FCEE899-02B8-416C-A280-2675396EC597}"/>
              </a:ext>
            </a:extLst>
          </p:cNvPr>
          <p:cNvPicPr>
            <a:picLocks noChangeAspect="1"/>
          </p:cNvPicPr>
          <p:nvPr/>
        </p:nvPicPr>
        <p:blipFill>
          <a:blip r:embed="rId5"/>
          <a:stretch>
            <a:fillRect/>
          </a:stretch>
        </p:blipFill>
        <p:spPr>
          <a:xfrm>
            <a:off x="87108" y="3223282"/>
            <a:ext cx="4484891" cy="1192873"/>
          </a:xfrm>
          <a:prstGeom prst="rect">
            <a:avLst/>
          </a:prstGeom>
        </p:spPr>
      </p:pic>
    </p:spTree>
    <p:extLst>
      <p:ext uri="{BB962C8B-B14F-4D97-AF65-F5344CB8AC3E}">
        <p14:creationId xmlns="" xmlns:p14="http://schemas.microsoft.com/office/powerpoint/2010/main" val="107719416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Conceptos de programación básica</a:t>
            </a:r>
            <a:r>
              <a:t/>
            </a:r>
            <a:br/>
            <a:r>
              <a:rPr lang="es-ES" smtClean="0"/>
              <a:t>Práctica de laboratorio: cree un diagrama de flujo de un proceso</a:t>
            </a:r>
          </a:p>
        </p:txBody>
      </p:sp>
      <p:pic>
        <p:nvPicPr>
          <p:cNvPr id="4" name="Picture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6C95442-B3A9-40A8-B831-F0C190C8AC2B}"/>
              </a:ext>
            </a:extLst>
          </p:cNvPr>
          <p:cNvPicPr>
            <a:picLocks noChangeAspect="1"/>
          </p:cNvPicPr>
          <p:nvPr/>
        </p:nvPicPr>
        <p:blipFill>
          <a:blip r:embed="rId3"/>
          <a:stretch>
            <a:fillRect/>
          </a:stretch>
        </p:blipFill>
        <p:spPr>
          <a:xfrm>
            <a:off x="2390051" y="798944"/>
            <a:ext cx="4040657" cy="3903685"/>
          </a:xfrm>
          <a:prstGeom prst="rect">
            <a:avLst/>
          </a:prstGeom>
          <a:ln>
            <a:solidFill>
              <a:schemeClr val="tx1"/>
            </a:solidFill>
          </a:ln>
        </p:spPr>
      </p:pic>
    </p:spTree>
    <p:extLst>
      <p:ext uri="{BB962C8B-B14F-4D97-AF65-F5344CB8AC3E}">
        <p14:creationId xmlns="" xmlns:p14="http://schemas.microsoft.com/office/powerpoint/2010/main" val="2600893845"/>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Programación básica con </a:t>
            </a:r>
            <a:r>
              <a:rPr lang="es-ES" sz="1600" dirty="0" err="1" smtClean="0"/>
              <a:t>Blockly</a:t>
            </a:r>
            <a:r>
              <a:rPr lang="en-US" sz="1600" dirty="0" smtClean="0"/>
              <a:t/>
            </a:r>
            <a:br>
              <a:rPr lang="en-US" sz="1600" dirty="0" smtClean="0"/>
            </a:br>
            <a:r>
              <a:rPr lang="es-ES" dirty="0" smtClean="0"/>
              <a:t>Qué es el </a:t>
            </a:r>
            <a:r>
              <a:rPr lang="es-ES" dirty="0" err="1" smtClean="0"/>
              <a:t>Blockly</a:t>
            </a:r>
            <a:endParaRPr lang="es-ES" altLang="en-US" dirty="0"/>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58056" y="2763733"/>
            <a:ext cx="8910266" cy="2112523"/>
          </a:xfrm>
        </p:spPr>
        <p:txBody>
          <a:bodyPr/>
          <a:lstStyle/>
          <a:p>
            <a:r>
              <a:rPr lang="es-ES" sz="1400" dirty="0" smtClean="0"/>
              <a:t>Herramienta de programación visual creada para ayudar a los principiantes a comprender los conceptos de programación. Permite que un usuario cree un programa sin introducir ninguna línea de código. </a:t>
            </a:r>
          </a:p>
          <a:p>
            <a:r>
              <a:rPr lang="es-ES" sz="1400" dirty="0" smtClean="0"/>
              <a:t>Asigna distintas estructuras de programación a los bloques de color que contienen casillas y espacios para permitir que los programadores ingresen valores. Los programadores pueden unir las estructuras arrastrando y asociando los bloques adecuados. </a:t>
            </a:r>
          </a:p>
          <a:p>
            <a:r>
              <a:rPr lang="es-ES" sz="1400" dirty="0" smtClean="0"/>
              <a:t>Los bloques específicos representan funciones. Seleccione y arrastre los bloques de funciones hasta el espacio de trabajo y complete las casillas requeridas. </a:t>
            </a:r>
          </a:p>
        </p:txBody>
      </p:sp>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31AA141-3758-4CEE-9A28-9E4B21E34A91}"/>
              </a:ext>
            </a:extLst>
          </p:cNvPr>
          <p:cNvPicPr>
            <a:picLocks noChangeAspect="1"/>
          </p:cNvPicPr>
          <p:nvPr/>
        </p:nvPicPr>
        <p:blipFill>
          <a:blip r:embed="rId3"/>
          <a:stretch>
            <a:fillRect/>
          </a:stretch>
        </p:blipFill>
        <p:spPr>
          <a:xfrm>
            <a:off x="87084" y="917434"/>
            <a:ext cx="4371975" cy="1805816"/>
          </a:xfrm>
          <a:prstGeom prst="rect">
            <a:avLst/>
          </a:prstGeom>
        </p:spPr>
      </p:pic>
      <p:sp>
        <p:nvSpPr>
          <p:cNvPr id="7" name="TextBox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9D44405-8866-40AB-A5E1-51D2202853B2}"/>
              </a:ext>
            </a:extLst>
          </p:cNvPr>
          <p:cNvSpPr txBox="1"/>
          <p:nvPr/>
        </p:nvSpPr>
        <p:spPr>
          <a:xfrm>
            <a:off x="2125980" y="2011954"/>
            <a:ext cx="2333079" cy="369332"/>
          </a:xfrm>
          <a:prstGeom prst="rect">
            <a:avLst/>
          </a:prstGeom>
          <a:noFill/>
        </p:spPr>
        <p:txBody>
          <a:bodyPr wrap="square" rtlCol="0">
            <a:spAutoFit/>
          </a:bodyPr>
          <a:lstStyle/>
          <a:p>
            <a:r>
              <a:rPr lang="es-ES" dirty="0" smtClean="0"/>
              <a:t>Espacio de trabajo</a:t>
            </a:r>
          </a:p>
        </p:txBody>
      </p:sp>
      <p:pic>
        <p:nvPicPr>
          <p:cNvPr id="8" name="Picture 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02A0DD7-3B90-4CFF-8B9A-94625F25A2B7}"/>
              </a:ext>
            </a:extLst>
          </p:cNvPr>
          <p:cNvPicPr>
            <a:picLocks noChangeAspect="1"/>
          </p:cNvPicPr>
          <p:nvPr/>
        </p:nvPicPr>
        <p:blipFill>
          <a:blip r:embed="rId4"/>
          <a:stretch>
            <a:fillRect/>
          </a:stretch>
        </p:blipFill>
        <p:spPr>
          <a:xfrm>
            <a:off x="5442799" y="1160060"/>
            <a:ext cx="2856259" cy="1446439"/>
          </a:xfrm>
          <a:prstGeom prst="rect">
            <a:avLst/>
          </a:prstGeom>
        </p:spPr>
      </p:pic>
      <p:sp>
        <p:nvSpPr>
          <p:cNvPr id="9" name="TextBox 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8FB44CB-A6DE-4110-84F5-3059D5C509F6}"/>
              </a:ext>
            </a:extLst>
          </p:cNvPr>
          <p:cNvSpPr txBox="1"/>
          <p:nvPr/>
        </p:nvSpPr>
        <p:spPr>
          <a:xfrm>
            <a:off x="5040630" y="800233"/>
            <a:ext cx="3753521" cy="369332"/>
          </a:xfrm>
          <a:prstGeom prst="rect">
            <a:avLst/>
          </a:prstGeom>
          <a:noFill/>
        </p:spPr>
        <p:txBody>
          <a:bodyPr wrap="square" rtlCol="0">
            <a:spAutoFit/>
          </a:bodyPr>
          <a:lstStyle/>
          <a:p>
            <a:pPr algn="ctr"/>
            <a:r>
              <a:rPr lang="es-ES" dirty="0" smtClean="0"/>
              <a:t>Configuración de una variable</a:t>
            </a:r>
          </a:p>
        </p:txBody>
      </p:sp>
    </p:spTree>
    <p:extLst>
      <p:ext uri="{BB962C8B-B14F-4D97-AF65-F5344CB8AC3E}">
        <p14:creationId xmlns="" xmlns:p14="http://schemas.microsoft.com/office/powerpoint/2010/main" val="96616081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CA" dirty="0"/>
              <a:t>This PowerPoint deck is divided in two parts:</a:t>
            </a:r>
          </a:p>
          <a:p>
            <a:r>
              <a:rPr lang="en-US" dirty="0"/>
              <a:t>Instructor Planning Guide</a:t>
            </a:r>
            <a:endParaRPr lang="en-CA" dirty="0"/>
          </a:p>
          <a:p>
            <a:pPr lvl="1"/>
            <a:r>
              <a:rPr lang="en-CA" dirty="0"/>
              <a:t>Information to help you become familiar with the chapter</a:t>
            </a:r>
          </a:p>
          <a:p>
            <a:pPr lvl="1"/>
            <a:r>
              <a:rPr lang="en-CA" dirty="0"/>
              <a:t>Teaching aids</a:t>
            </a:r>
          </a:p>
          <a:p>
            <a:r>
              <a:rPr lang="en-CA" dirty="0"/>
              <a:t>Instructor Class Presentation</a:t>
            </a:r>
          </a:p>
          <a:p>
            <a:pPr lvl="1"/>
            <a:r>
              <a:rPr lang="en-CA" dirty="0"/>
              <a:t>Optional slides that you can use in the classroom</a:t>
            </a:r>
          </a:p>
          <a:p>
            <a:pPr lvl="1"/>
            <a:r>
              <a:rPr lang="en-CA" dirty="0"/>
              <a:t>Begins on slide # 10</a:t>
            </a:r>
          </a:p>
          <a:p>
            <a:endParaRPr lang="en-CA" dirty="0"/>
          </a:p>
          <a:p>
            <a:r>
              <a:rPr lang="en-CA" b="1" dirty="0"/>
              <a:t>Note</a:t>
            </a:r>
            <a:r>
              <a:rPr lang="en-CA" dirty="0"/>
              <a:t>: Remove the Planning Guide from this presentation before sharing with anyone.</a:t>
            </a:r>
          </a:p>
        </p:txBody>
      </p:sp>
      <p:sp>
        <p:nvSpPr>
          <p:cNvPr id="4098" name="Rectangle 33"/>
          <p:cNvSpPr>
            <a:spLocks noGrp="1" noChangeArrowheads="1"/>
          </p:cNvSpPr>
          <p:nvPr>
            <p:ph type="title"/>
          </p:nvPr>
        </p:nvSpPr>
        <p:spPr/>
        <p:txBody>
          <a:bodyPr/>
          <a:lstStyle/>
          <a:p>
            <a:r>
              <a:rPr lang="en-US" dirty="0"/>
              <a:t>Instructor Materials – Chapter 2 Planning Guide</a:t>
            </a:r>
          </a:p>
        </p:txBody>
      </p:sp>
    </p:spTree>
    <p:extLst>
      <p:ext uri="{BB962C8B-B14F-4D97-AF65-F5344CB8AC3E}">
        <p14:creationId xmlns=""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Programación básica con </a:t>
            </a:r>
            <a:r>
              <a:rPr lang="es-ES" sz="1600" dirty="0" err="1" smtClean="0"/>
              <a:t>Blockly</a:t>
            </a:r>
            <a:r>
              <a:rPr lang="en-US" sz="1600" dirty="0" smtClean="0"/>
              <a:t/>
            </a:r>
            <a:br>
              <a:rPr lang="en-US" sz="1600" dirty="0" smtClean="0"/>
            </a:br>
            <a:r>
              <a:rPr lang="es-ES" dirty="0" smtClean="0"/>
              <a:t>Juegos de </a:t>
            </a:r>
            <a:r>
              <a:rPr lang="es-ES" dirty="0" err="1" smtClean="0"/>
              <a:t>Blockly</a:t>
            </a:r>
            <a:endParaRPr lang="es-ES" dirty="0" smtClean="0"/>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2598057" y="4344556"/>
            <a:ext cx="3991429" cy="459673"/>
          </a:xfrm>
        </p:spPr>
        <p:txBody>
          <a:bodyPr/>
          <a:lstStyle/>
          <a:p>
            <a:pPr marL="0" indent="0">
              <a:buNone/>
            </a:pPr>
            <a:r>
              <a:rPr lang="es-ES" sz="1800" dirty="0"/>
              <a:t>https://blockly-games.appspot.com/</a:t>
            </a:r>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3C9DA675-B355-41C4-8926-F7A5C668AA5E}"/>
              </a:ext>
            </a:extLst>
          </p:cNvPr>
          <p:cNvPicPr>
            <a:picLocks noChangeAspect="1"/>
          </p:cNvPicPr>
          <p:nvPr/>
        </p:nvPicPr>
        <p:blipFill>
          <a:blip r:embed="rId3"/>
          <a:stretch>
            <a:fillRect/>
          </a:stretch>
        </p:blipFill>
        <p:spPr>
          <a:xfrm>
            <a:off x="2245799" y="798944"/>
            <a:ext cx="4652401" cy="3378880"/>
          </a:xfrm>
          <a:prstGeom prst="rect">
            <a:avLst/>
          </a:prstGeom>
        </p:spPr>
      </p:pic>
    </p:spTree>
    <p:extLst>
      <p:ext uri="{BB962C8B-B14F-4D97-AF65-F5344CB8AC3E}">
        <p14:creationId xmlns="" xmlns:p14="http://schemas.microsoft.com/office/powerpoint/2010/main" val="3045098587"/>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Programación básica con </a:t>
            </a:r>
            <a:r>
              <a:rPr lang="es-ES" sz="1600" dirty="0" err="1" smtClean="0"/>
              <a:t>Blockly</a:t>
            </a:r>
            <a:r>
              <a:rPr lang="en-US" sz="1600" dirty="0" smtClean="0"/>
              <a:t/>
            </a:r>
            <a:br>
              <a:rPr lang="en-US" sz="1600" dirty="0" smtClean="0"/>
            </a:br>
            <a:r>
              <a:rPr lang="es-ES" dirty="0" smtClean="0"/>
              <a:t>Actividad de laboratorio – Activación de un LED con </a:t>
            </a:r>
            <a:r>
              <a:rPr lang="es-ES" dirty="0" err="1" smtClean="0"/>
              <a:t>Blockly</a:t>
            </a:r>
            <a:endParaRPr lang="es-ES" altLang="en-US" dirty="0"/>
          </a:p>
        </p:txBody>
      </p:sp>
      <p:pic>
        <p:nvPicPr>
          <p:cNvPr id="6" name="Picture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D3896F2-93AA-4644-A171-2D014589E6A5}"/>
              </a:ext>
            </a:extLst>
          </p:cNvPr>
          <p:cNvPicPr>
            <a:picLocks noChangeAspect="1"/>
          </p:cNvPicPr>
          <p:nvPr/>
        </p:nvPicPr>
        <p:blipFill>
          <a:blip r:embed="rId3"/>
          <a:stretch>
            <a:fillRect/>
          </a:stretch>
        </p:blipFill>
        <p:spPr>
          <a:xfrm>
            <a:off x="2017486" y="798945"/>
            <a:ext cx="4005944" cy="4005944"/>
          </a:xfrm>
          <a:prstGeom prst="rect">
            <a:avLst/>
          </a:prstGeom>
          <a:ln>
            <a:solidFill>
              <a:schemeClr val="tx1"/>
            </a:solidFill>
          </a:ln>
        </p:spPr>
      </p:pic>
    </p:spTree>
    <p:extLst>
      <p:ext uri="{BB962C8B-B14F-4D97-AF65-F5344CB8AC3E}">
        <p14:creationId xmlns="" xmlns:p14="http://schemas.microsoft.com/office/powerpoint/2010/main" val="1367516155"/>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32691A5-F3B0-49D1-A5E8-A6DBE546B80A}"/>
              </a:ext>
            </a:extLst>
          </p:cNvPr>
          <p:cNvPicPr>
            <a:picLocks noChangeAspect="1"/>
          </p:cNvPicPr>
          <p:nvPr/>
        </p:nvPicPr>
        <p:blipFill>
          <a:blip r:embed="rId3"/>
          <a:stretch>
            <a:fillRect/>
          </a:stretch>
        </p:blipFill>
        <p:spPr>
          <a:xfrm>
            <a:off x="170284" y="1053390"/>
            <a:ext cx="4372500" cy="1348071"/>
          </a:xfrm>
          <a:prstGeom prst="rect">
            <a:avLst/>
          </a:prstGeom>
          <a:ln>
            <a:solidFill>
              <a:schemeClr val="tx1"/>
            </a:solidFill>
          </a:ln>
        </p:spPr>
      </p:pic>
      <p:sp>
        <p:nvSpPr>
          <p:cNvPr id="8194" name="Rectangle 2"/>
          <p:cNvSpPr>
            <a:spLocks noGrp="1" noChangeArrowheads="1"/>
          </p:cNvSpPr>
          <p:nvPr>
            <p:ph type="title"/>
          </p:nvPr>
        </p:nvSpPr>
        <p:spPr/>
        <p:txBody>
          <a:bodyPr/>
          <a:lstStyle/>
          <a:p>
            <a:r>
              <a:rPr lang="es-ES" altLang="en-US" sz="1600" dirty="0"/>
              <a:t>Programación con Python</a:t>
            </a:r>
            <a:r>
              <a:t/>
            </a:r>
            <a:br/>
            <a:r>
              <a:rPr lang="es-ES" smtClean="0"/>
              <a:t>¿Qué es Python?</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138827" y="2568785"/>
            <a:ext cx="9027133" cy="2112523"/>
          </a:xfrm>
        </p:spPr>
        <p:txBody>
          <a:bodyPr/>
          <a:lstStyle/>
          <a:p>
            <a:pPr>
              <a:lnSpc>
                <a:spcPct val="95000"/>
              </a:lnSpc>
            </a:pPr>
            <a:r>
              <a:rPr lang="es-ES" dirty="0" err="1" smtClean="0"/>
              <a:t>Python</a:t>
            </a:r>
            <a:r>
              <a:rPr lang="es-ES" dirty="0" smtClean="0"/>
              <a:t> es un lenguaje muy común diseñado para ser fácil de leer y escribir. </a:t>
            </a:r>
          </a:p>
          <a:p>
            <a:pPr>
              <a:lnSpc>
                <a:spcPct val="95000"/>
              </a:lnSpc>
            </a:pPr>
            <a:r>
              <a:rPr lang="es-ES" dirty="0" smtClean="0"/>
              <a:t>Filosofía del lenguaje:</a:t>
            </a:r>
          </a:p>
          <a:p>
            <a:pPr lvl="1">
              <a:lnSpc>
                <a:spcPct val="95000"/>
              </a:lnSpc>
            </a:pPr>
            <a:r>
              <a:rPr lang="es-ES" dirty="0" smtClean="0"/>
              <a:t>Hermoso es mejor que feo.</a:t>
            </a:r>
          </a:p>
          <a:p>
            <a:pPr lvl="1">
              <a:lnSpc>
                <a:spcPct val="95000"/>
              </a:lnSpc>
            </a:pPr>
            <a:r>
              <a:rPr lang="es-ES" dirty="0" smtClean="0"/>
              <a:t>Explícito es mejor que implícito.</a:t>
            </a:r>
          </a:p>
          <a:p>
            <a:pPr lvl="1">
              <a:lnSpc>
                <a:spcPct val="95000"/>
              </a:lnSpc>
            </a:pPr>
            <a:r>
              <a:rPr lang="es-ES" dirty="0" smtClean="0"/>
              <a:t>Simple es mejor que complejo.</a:t>
            </a:r>
          </a:p>
          <a:p>
            <a:pPr lvl="1">
              <a:lnSpc>
                <a:spcPct val="95000"/>
              </a:lnSpc>
            </a:pPr>
            <a:r>
              <a:rPr lang="es-ES" dirty="0" smtClean="0"/>
              <a:t>Complejo es mejor que complicado.</a:t>
            </a:r>
          </a:p>
          <a:p>
            <a:pPr lvl="1">
              <a:lnSpc>
                <a:spcPct val="95000"/>
              </a:lnSpc>
            </a:pPr>
            <a:r>
              <a:rPr lang="es-ES" dirty="0" smtClean="0"/>
              <a:t>La legibilidad es importante</a:t>
            </a:r>
          </a:p>
          <a:p>
            <a:pPr lvl="1">
              <a:lnSpc>
                <a:spcPct val="95000"/>
              </a:lnSpc>
            </a:pPr>
            <a:endParaRPr lang="es-ES" dirty="0"/>
          </a:p>
        </p:txBody>
      </p:sp>
      <p:pic>
        <p:nvPicPr>
          <p:cNvPr id="14" name="Picture 1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36DB9E63-DA84-41D0-8AE1-E9679DADE29B}"/>
              </a:ext>
            </a:extLst>
          </p:cNvPr>
          <p:cNvPicPr>
            <a:picLocks noChangeAspect="1"/>
          </p:cNvPicPr>
          <p:nvPr/>
        </p:nvPicPr>
        <p:blipFill>
          <a:blip r:embed="rId4"/>
          <a:stretch>
            <a:fillRect/>
          </a:stretch>
        </p:blipFill>
        <p:spPr>
          <a:xfrm>
            <a:off x="4978400" y="798604"/>
            <a:ext cx="3889078" cy="1800267"/>
          </a:xfrm>
          <a:prstGeom prst="rect">
            <a:avLst/>
          </a:prstGeom>
        </p:spPr>
      </p:pic>
      <p:sp>
        <p:nvSpPr>
          <p:cNvPr id="15" name="TextBox 1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D0C9DD2-924E-4A45-BECC-5460338A4BAC}"/>
              </a:ext>
            </a:extLst>
          </p:cNvPr>
          <p:cNvSpPr txBox="1"/>
          <p:nvPr/>
        </p:nvSpPr>
        <p:spPr>
          <a:xfrm>
            <a:off x="7053567" y="973511"/>
            <a:ext cx="1203934" cy="738664"/>
          </a:xfrm>
          <a:prstGeom prst="rect">
            <a:avLst/>
          </a:prstGeom>
          <a:noFill/>
          <a:ln>
            <a:solidFill>
              <a:schemeClr val="tx1"/>
            </a:solidFill>
          </a:ln>
        </p:spPr>
        <p:txBody>
          <a:bodyPr wrap="square" rtlCol="0">
            <a:spAutoFit/>
          </a:bodyPr>
          <a:lstStyle/>
          <a:p>
            <a:r>
              <a:rPr lang="es-ES" sz="1400" dirty="0"/>
              <a:t>Juego de adivinanzas con Python</a:t>
            </a:r>
          </a:p>
        </p:txBody>
      </p:sp>
      <p:sp>
        <p:nvSpPr>
          <p:cNvPr id="17" name="TextBox 1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F94D1E7-AC3F-4923-BEC5-0F8E9EBA9F9A}"/>
              </a:ext>
            </a:extLst>
          </p:cNvPr>
          <p:cNvSpPr txBox="1"/>
          <p:nvPr/>
        </p:nvSpPr>
        <p:spPr>
          <a:xfrm>
            <a:off x="3338850" y="1067158"/>
            <a:ext cx="1203934" cy="738664"/>
          </a:xfrm>
          <a:prstGeom prst="rect">
            <a:avLst/>
          </a:prstGeom>
          <a:noFill/>
          <a:ln>
            <a:solidFill>
              <a:schemeClr val="tx1"/>
            </a:solidFill>
          </a:ln>
        </p:spPr>
        <p:txBody>
          <a:bodyPr wrap="square" rtlCol="0">
            <a:spAutoFit/>
          </a:bodyPr>
          <a:lstStyle/>
          <a:p>
            <a:r>
              <a:rPr lang="es-ES" sz="1400" dirty="0"/>
              <a:t>Juego de adivinanzas con Blockly</a:t>
            </a:r>
          </a:p>
        </p:txBody>
      </p:sp>
    </p:spTree>
    <p:extLst>
      <p:ext uri="{BB962C8B-B14F-4D97-AF65-F5344CB8AC3E}">
        <p14:creationId xmlns="" xmlns:p14="http://schemas.microsoft.com/office/powerpoint/2010/main" val="4075069809"/>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Programación con Python</a:t>
            </a:r>
            <a:r>
              <a:t/>
            </a:r>
            <a:br/>
            <a:r>
              <a:rPr lang="es-ES" smtClean="0"/>
              <a:t>El Intérprete de Python</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116865" y="2565658"/>
            <a:ext cx="9027133" cy="2112523"/>
          </a:xfrm>
        </p:spPr>
        <p:txBody>
          <a:bodyPr/>
          <a:lstStyle/>
          <a:p>
            <a:r>
              <a:rPr lang="es-ES" sz="1400" dirty="0" smtClean="0"/>
              <a:t>El intérprete de </a:t>
            </a:r>
            <a:r>
              <a:rPr lang="es-ES" sz="1400" dirty="0" err="1" smtClean="0"/>
              <a:t>Python</a:t>
            </a:r>
            <a:r>
              <a:rPr lang="es-ES" sz="1400" dirty="0" smtClean="0"/>
              <a:t> comprende y ejecuta el código de </a:t>
            </a:r>
            <a:r>
              <a:rPr lang="es-ES" sz="1400" dirty="0" err="1" smtClean="0"/>
              <a:t>Python</a:t>
            </a:r>
            <a:r>
              <a:rPr lang="es-ES" sz="1400" dirty="0" smtClean="0"/>
              <a:t>. El código de </a:t>
            </a:r>
            <a:r>
              <a:rPr lang="es-ES" sz="1400" dirty="0" err="1" smtClean="0"/>
              <a:t>Python</a:t>
            </a:r>
            <a:r>
              <a:rPr lang="es-ES" sz="1400" dirty="0" smtClean="0"/>
              <a:t> pueden crearse en cualquier editor de texto y los intérpretes de </a:t>
            </a:r>
            <a:r>
              <a:rPr lang="es-ES" sz="1400" dirty="0" err="1" smtClean="0"/>
              <a:t>Python</a:t>
            </a:r>
            <a:r>
              <a:rPr lang="es-ES" sz="1400" dirty="0" smtClean="0"/>
              <a:t> están disponibles para muchos sistemas operativos. </a:t>
            </a:r>
          </a:p>
          <a:p>
            <a:r>
              <a:rPr lang="es-ES" sz="1400" spc="-20" dirty="0" smtClean="0"/>
              <a:t>En las máquinas Linux, el intérprete de </a:t>
            </a:r>
            <a:r>
              <a:rPr lang="es-ES" sz="1400" spc="-20" dirty="0" err="1" smtClean="0"/>
              <a:t>Python</a:t>
            </a:r>
            <a:r>
              <a:rPr lang="es-ES" sz="1400" spc="-20" dirty="0" smtClean="0"/>
              <a:t> usualmente se instala en </a:t>
            </a:r>
            <a:r>
              <a:rPr lang="es-ES" sz="1400" b="1" spc="-20" dirty="0" smtClean="0"/>
              <a:t>/</a:t>
            </a:r>
            <a:r>
              <a:rPr lang="es-ES" sz="1400" b="1" spc="-20" dirty="0"/>
              <a:t>usr/bin/python</a:t>
            </a:r>
            <a:r>
              <a:rPr lang="es-ES" sz="1400" spc="-20" dirty="0" smtClean="0"/>
              <a:t> o </a:t>
            </a:r>
            <a:r>
              <a:rPr lang="es-ES" sz="1400" b="1" spc="-20" dirty="0" smtClean="0"/>
              <a:t>/</a:t>
            </a:r>
            <a:r>
              <a:rPr lang="es-ES" sz="1400" b="1" spc="-20" dirty="0"/>
              <a:t>usr/bin/python3</a:t>
            </a:r>
            <a:r>
              <a:rPr lang="es-ES" sz="1400" spc="-20" dirty="0" smtClean="0"/>
              <a:t>. </a:t>
            </a:r>
          </a:p>
          <a:p>
            <a:r>
              <a:rPr lang="es-ES" sz="1400" dirty="0" smtClean="0"/>
              <a:t>Con el nuevo instalador Windows de </a:t>
            </a:r>
            <a:r>
              <a:rPr lang="es-ES" sz="1400" dirty="0" err="1" smtClean="0"/>
              <a:t>Python</a:t>
            </a:r>
            <a:r>
              <a:rPr lang="es-ES" sz="1400" dirty="0" smtClean="0"/>
              <a:t>, </a:t>
            </a:r>
            <a:r>
              <a:rPr lang="es-ES" sz="1400" dirty="0" err="1" smtClean="0"/>
              <a:t>Python</a:t>
            </a:r>
            <a:r>
              <a:rPr lang="es-ES" sz="1400" dirty="0" smtClean="0"/>
              <a:t> se instala de manera predeterminada en el directorio de inicio del usuario. Una vez instalado el intérprete de </a:t>
            </a:r>
            <a:r>
              <a:rPr lang="es-ES" sz="1400" dirty="0" err="1" smtClean="0"/>
              <a:t>Python</a:t>
            </a:r>
            <a:r>
              <a:rPr lang="es-ES" sz="1400" dirty="0" smtClean="0"/>
              <a:t>, funciona de manera similar al </a:t>
            </a:r>
            <a:r>
              <a:rPr lang="es-ES" sz="1400" dirty="0" err="1" smtClean="0"/>
              <a:t>shell</a:t>
            </a:r>
            <a:r>
              <a:rPr lang="es-ES" sz="1400" dirty="0" smtClean="0"/>
              <a:t> de Linux. Esto significa que, cuando se invoca sin argumentos, lee y ejecuta comandos interactivamente. Cuando se invoca con un argumento de nombre de archivo o con un archivo como entrada estándar, lee y ejecuta un script de ese archivo.</a:t>
            </a:r>
          </a:p>
          <a:p>
            <a:pPr lvl="1"/>
            <a:endParaRPr lang="es-ES" sz="1200" dirty="0"/>
          </a:p>
        </p:txBody>
      </p:sp>
      <p:sp>
        <p:nvSpPr>
          <p:cNvPr id="6" name="TextBox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470FE96-D3B3-4514-A4F7-A2EB86195770}"/>
              </a:ext>
            </a:extLst>
          </p:cNvPr>
          <p:cNvSpPr txBox="1"/>
          <p:nvPr/>
        </p:nvSpPr>
        <p:spPr>
          <a:xfrm>
            <a:off x="5584577" y="1482947"/>
            <a:ext cx="2782183" cy="523220"/>
          </a:xfrm>
          <a:prstGeom prst="rect">
            <a:avLst/>
          </a:prstGeom>
          <a:noFill/>
          <a:ln>
            <a:solidFill>
              <a:schemeClr val="tx1"/>
            </a:solidFill>
          </a:ln>
        </p:spPr>
        <p:txBody>
          <a:bodyPr wrap="square" rtlCol="0">
            <a:spAutoFit/>
          </a:bodyPr>
          <a:lstStyle/>
          <a:p>
            <a:pPr algn="ctr"/>
            <a:r>
              <a:rPr lang="es-ES" sz="1400" dirty="0"/>
              <a:t>Mensaje de bienvenida del intérprete de</a:t>
            </a:r>
          </a:p>
        </p:txBody>
      </p:sp>
      <p:pic>
        <p:nvPicPr>
          <p:cNvPr id="10" name="Picture 9">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D88059A-F585-4087-9D9C-B74E0B391DC8}"/>
              </a:ext>
            </a:extLst>
          </p:cNvPr>
          <p:cNvPicPr>
            <a:picLocks noChangeAspect="1"/>
          </p:cNvPicPr>
          <p:nvPr/>
        </p:nvPicPr>
        <p:blipFill>
          <a:blip r:embed="rId3"/>
          <a:stretch>
            <a:fillRect/>
          </a:stretch>
        </p:blipFill>
        <p:spPr>
          <a:xfrm>
            <a:off x="244289" y="998115"/>
            <a:ext cx="5009882" cy="1433646"/>
          </a:xfrm>
          <a:prstGeom prst="rect">
            <a:avLst/>
          </a:prstGeom>
        </p:spPr>
      </p:pic>
    </p:spTree>
    <p:extLst>
      <p:ext uri="{BB962C8B-B14F-4D97-AF65-F5344CB8AC3E}">
        <p14:creationId xmlns="" xmlns:p14="http://schemas.microsoft.com/office/powerpoint/2010/main" val="200599481"/>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Programación con Python</a:t>
            </a:r>
            <a:r>
              <a:t/>
            </a:r>
            <a:br/>
            <a:r>
              <a:rPr lang="es-ES" smtClean="0"/>
              <a:t>El Intérprete de Python (continuación)</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116867" y="2645027"/>
            <a:ext cx="8910266" cy="2112523"/>
          </a:xfrm>
        </p:spPr>
        <p:txBody>
          <a:bodyPr/>
          <a:lstStyle/>
          <a:p>
            <a:r>
              <a:rPr lang="es-ES" dirty="0" smtClean="0"/>
              <a:t>Para iniciar el intérprete, simplemente escriba </a:t>
            </a:r>
            <a:r>
              <a:rPr lang="es-ES" b="1" dirty="0"/>
              <a:t>python</a:t>
            </a:r>
            <a:r>
              <a:rPr lang="es-ES" dirty="0" smtClean="0"/>
              <a:t> o </a:t>
            </a:r>
            <a:r>
              <a:rPr lang="es-ES" b="1" dirty="0"/>
              <a:t>python3 </a:t>
            </a:r>
            <a:r>
              <a:rPr lang="es-ES" dirty="0" smtClean="0"/>
              <a:t>en el indicador del </a:t>
            </a:r>
            <a:r>
              <a:rPr lang="es-ES" dirty="0" err="1" smtClean="0"/>
              <a:t>shell</a:t>
            </a:r>
            <a:r>
              <a:rPr lang="es-ES" dirty="0" smtClean="0"/>
              <a:t>.</a:t>
            </a:r>
          </a:p>
          <a:p>
            <a:r>
              <a:rPr lang="es-ES" spc="-30" dirty="0" smtClean="0"/>
              <a:t>En el modo interactivo, el intérprete espera los comandos. El indicador principal está representado por tres signos mayor que (&gt;&gt;&gt;). Las líneas de continuación están representadas por tres puntos (...). </a:t>
            </a:r>
          </a:p>
          <a:p>
            <a:r>
              <a:rPr lang="es-ES" dirty="0" smtClean="0"/>
              <a:t>El indicador </a:t>
            </a:r>
            <a:r>
              <a:rPr lang="es-ES" b="1" dirty="0"/>
              <a:t>&gt;&gt;&gt;</a:t>
            </a:r>
            <a:r>
              <a:rPr lang="es-ES" dirty="0" smtClean="0"/>
              <a:t> indica que el intérprete está listo y espera los comandos.</a:t>
            </a:r>
          </a:p>
        </p:txBody>
      </p:sp>
      <p:sp>
        <p:nvSpPr>
          <p:cNvPr id="11" name="TextBox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1533205-E092-4E5D-9F65-5B146DAF6B0B}"/>
              </a:ext>
            </a:extLst>
          </p:cNvPr>
          <p:cNvSpPr txBox="1"/>
          <p:nvPr/>
        </p:nvSpPr>
        <p:spPr>
          <a:xfrm>
            <a:off x="6002410" y="1577762"/>
            <a:ext cx="1754722" cy="307777"/>
          </a:xfrm>
          <a:prstGeom prst="rect">
            <a:avLst/>
          </a:prstGeom>
          <a:noFill/>
          <a:ln>
            <a:solidFill>
              <a:schemeClr val="accent1"/>
            </a:solidFill>
          </a:ln>
        </p:spPr>
        <p:txBody>
          <a:bodyPr wrap="square" rtlCol="0">
            <a:spAutoFit/>
          </a:bodyPr>
          <a:lstStyle/>
          <a:p>
            <a:pPr algn="ctr"/>
            <a:r>
              <a:rPr lang="es-ES" sz="1400" dirty="0"/>
              <a:t>Bloque IF-THEN</a:t>
            </a:r>
          </a:p>
        </p:txBody>
      </p:sp>
      <p:pic>
        <p:nvPicPr>
          <p:cNvPr id="12" name="Picture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E1CAC35-E1E4-46CB-A0B6-8C8616033607}"/>
              </a:ext>
            </a:extLst>
          </p:cNvPr>
          <p:cNvPicPr>
            <a:picLocks noChangeAspect="1"/>
          </p:cNvPicPr>
          <p:nvPr/>
        </p:nvPicPr>
        <p:blipFill>
          <a:blip r:embed="rId3"/>
          <a:stretch>
            <a:fillRect/>
          </a:stretch>
        </p:blipFill>
        <p:spPr>
          <a:xfrm>
            <a:off x="290286" y="964830"/>
            <a:ext cx="5300337" cy="1533643"/>
          </a:xfrm>
          <a:prstGeom prst="rect">
            <a:avLst/>
          </a:prstGeom>
        </p:spPr>
      </p:pic>
    </p:spTree>
    <p:extLst>
      <p:ext uri="{BB962C8B-B14F-4D97-AF65-F5344CB8AC3E}">
        <p14:creationId xmlns="" xmlns:p14="http://schemas.microsoft.com/office/powerpoint/2010/main" val="3505318676"/>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Programación con Python</a:t>
            </a:r>
            <a:r>
              <a:t/>
            </a:r>
            <a:br/>
            <a:r>
              <a:rPr lang="es-ES" smtClean="0"/>
              <a:t>Variables y declaraciones básicas en Python</a:t>
            </a:r>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7CEDD71-8D93-4B9B-8A27-1927853B5738}"/>
              </a:ext>
            </a:extLst>
          </p:cNvPr>
          <p:cNvPicPr>
            <a:picLocks noChangeAspect="1"/>
          </p:cNvPicPr>
          <p:nvPr/>
        </p:nvPicPr>
        <p:blipFill>
          <a:blip r:embed="rId3"/>
          <a:stretch>
            <a:fillRect/>
          </a:stretch>
        </p:blipFill>
        <p:spPr>
          <a:xfrm>
            <a:off x="365129" y="1196758"/>
            <a:ext cx="1758588" cy="1516024"/>
          </a:xfrm>
          <a:prstGeom prst="rect">
            <a:avLst/>
          </a:prstGeom>
        </p:spPr>
      </p:pic>
      <p:pic>
        <p:nvPicPr>
          <p:cNvPr id="4" name="Picture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C07CA12-6137-4D4A-B912-5A9B271783CD}"/>
              </a:ext>
            </a:extLst>
          </p:cNvPr>
          <p:cNvPicPr>
            <a:picLocks noChangeAspect="1"/>
          </p:cNvPicPr>
          <p:nvPr/>
        </p:nvPicPr>
        <p:blipFill>
          <a:blip r:embed="rId4"/>
          <a:stretch>
            <a:fillRect/>
          </a:stretch>
        </p:blipFill>
        <p:spPr>
          <a:xfrm>
            <a:off x="4753500" y="1118997"/>
            <a:ext cx="1929829" cy="1774967"/>
          </a:xfrm>
          <a:prstGeom prst="rect">
            <a:avLst/>
          </a:prstGeom>
        </p:spPr>
      </p:pic>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6DBCA4E-9A78-46D8-A906-60B1A7918783}"/>
              </a:ext>
            </a:extLst>
          </p:cNvPr>
          <p:cNvPicPr>
            <a:picLocks noChangeAspect="1"/>
          </p:cNvPicPr>
          <p:nvPr/>
        </p:nvPicPr>
        <p:blipFill>
          <a:blip r:embed="rId5"/>
          <a:stretch>
            <a:fillRect/>
          </a:stretch>
        </p:blipFill>
        <p:spPr>
          <a:xfrm>
            <a:off x="5838122" y="3032684"/>
            <a:ext cx="1690414" cy="903497"/>
          </a:xfrm>
          <a:prstGeom prst="rect">
            <a:avLst/>
          </a:prstGeom>
        </p:spPr>
      </p:pic>
      <p:pic>
        <p:nvPicPr>
          <p:cNvPr id="6" name="Picture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C557E11-E412-48FC-8103-618A6CCA0E7D}"/>
              </a:ext>
            </a:extLst>
          </p:cNvPr>
          <p:cNvPicPr>
            <a:picLocks noChangeAspect="1"/>
          </p:cNvPicPr>
          <p:nvPr/>
        </p:nvPicPr>
        <p:blipFill>
          <a:blip r:embed="rId6"/>
          <a:stretch>
            <a:fillRect/>
          </a:stretch>
        </p:blipFill>
        <p:spPr>
          <a:xfrm>
            <a:off x="349502" y="2814380"/>
            <a:ext cx="3562553" cy="1246893"/>
          </a:xfrm>
          <a:prstGeom prst="rect">
            <a:avLst/>
          </a:prstGeom>
        </p:spPr>
      </p:pic>
      <p:sp>
        <p:nvSpPr>
          <p:cNvPr id="14" name="TextBox 1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AC37947-E302-4538-842E-F035F4F5F87A}"/>
              </a:ext>
            </a:extLst>
          </p:cNvPr>
          <p:cNvSpPr txBox="1"/>
          <p:nvPr/>
        </p:nvSpPr>
        <p:spPr>
          <a:xfrm>
            <a:off x="61572" y="799389"/>
            <a:ext cx="7904162" cy="677108"/>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s-ES" sz="1500" dirty="0">
                <a:solidFill>
                  <a:srgbClr val="000000"/>
                </a:solidFill>
                <a:latin typeface="+mn-lt"/>
              </a:rPr>
              <a:t>El intérprete recibe y ejecuta las declaraciones interactivamente.</a:t>
            </a:r>
          </a:p>
          <a:p>
            <a:endParaRPr lang="es-ES" dirty="0"/>
          </a:p>
        </p:txBody>
      </p:sp>
      <p:sp>
        <p:nvSpPr>
          <p:cNvPr id="15" name="Rectangle 1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8C4E1F6-FFAD-4EF3-B1C8-70358D5DAAD8}"/>
              </a:ext>
            </a:extLst>
          </p:cNvPr>
          <p:cNvSpPr/>
          <p:nvPr/>
        </p:nvSpPr>
        <p:spPr>
          <a:xfrm>
            <a:off x="2268857" y="1696653"/>
            <a:ext cx="2074543" cy="553998"/>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s-ES" sz="1500" dirty="0">
                <a:solidFill>
                  <a:srgbClr val="000000"/>
                </a:solidFill>
                <a:latin typeface="+mn-lt"/>
              </a:rPr>
              <a:t>Actúa como una calculadora simple. </a:t>
            </a:r>
          </a:p>
        </p:txBody>
      </p:sp>
      <p:sp>
        <p:nvSpPr>
          <p:cNvPr id="16" name="Rectangle 1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2400482-371F-47D8-9E59-DCC65A56D999}"/>
              </a:ext>
            </a:extLst>
          </p:cNvPr>
          <p:cNvSpPr/>
          <p:nvPr/>
        </p:nvSpPr>
        <p:spPr>
          <a:xfrm>
            <a:off x="6692272" y="1540190"/>
            <a:ext cx="2165978" cy="1246495"/>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s-ES" sz="1500" dirty="0">
                <a:solidFill>
                  <a:srgbClr val="000000"/>
                </a:solidFill>
                <a:latin typeface="+mn-lt"/>
              </a:rPr>
              <a:t>La variable especial "_" contiene el resultado de la última expresión publicada.</a:t>
            </a:r>
          </a:p>
        </p:txBody>
      </p:sp>
      <p:sp>
        <p:nvSpPr>
          <p:cNvPr id="17" name="Rectangle 1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1457161-DA76-423C-A540-AB02C380EEF1}"/>
              </a:ext>
            </a:extLst>
          </p:cNvPr>
          <p:cNvSpPr/>
          <p:nvPr/>
        </p:nvSpPr>
        <p:spPr>
          <a:xfrm>
            <a:off x="5660568" y="3951933"/>
            <a:ext cx="2751911" cy="553998"/>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s-ES" sz="1500" dirty="0">
                <a:solidFill>
                  <a:srgbClr val="000000"/>
                </a:solidFill>
                <a:latin typeface="+mn-lt"/>
              </a:rPr>
              <a:t>Para asignar valores a las variables, utilice el signo =.</a:t>
            </a:r>
          </a:p>
        </p:txBody>
      </p:sp>
      <p:sp>
        <p:nvSpPr>
          <p:cNvPr id="18" name="Rectangle 1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05C7411-B381-4DD6-9195-E870767C3341}"/>
              </a:ext>
            </a:extLst>
          </p:cNvPr>
          <p:cNvSpPr/>
          <p:nvPr/>
        </p:nvSpPr>
        <p:spPr>
          <a:xfrm>
            <a:off x="272679" y="4050709"/>
            <a:ext cx="3926007" cy="553998"/>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s-ES" sz="1500" dirty="0">
                <a:solidFill>
                  <a:srgbClr val="000000"/>
                </a:solidFill>
                <a:latin typeface="+mn-lt"/>
              </a:rPr>
              <a:t>Si intenta utilizar una variable no definida obtendrá como resultado un error.</a:t>
            </a:r>
          </a:p>
        </p:txBody>
      </p:sp>
    </p:spTree>
    <p:extLst>
      <p:ext uri="{BB962C8B-B14F-4D97-AF65-F5344CB8AC3E}">
        <p14:creationId xmlns="" xmlns:p14="http://schemas.microsoft.com/office/powerpoint/2010/main" val="3957102253"/>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Programación con Python</a:t>
            </a:r>
            <a:r>
              <a:t/>
            </a:r>
            <a:br/>
            <a:r>
              <a:rPr lang="es-ES" smtClean="0"/>
              <a:t>Variables y declaraciones básicas en Python (continuación)</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7035520" y="2706035"/>
            <a:ext cx="1956329" cy="1507447"/>
          </a:xfrm>
        </p:spPr>
        <p:txBody>
          <a:bodyPr/>
          <a:lstStyle/>
          <a:p>
            <a:pPr defTabSz="457200">
              <a:spcBef>
                <a:spcPct val="0"/>
              </a:spcBef>
              <a:spcAft>
                <a:spcPct val="0"/>
              </a:spcAft>
            </a:pPr>
            <a:r>
              <a:rPr lang="es-ES" sz="1300" spc="-30" dirty="0" smtClean="0"/>
              <a:t>Las funciones permiten que un bloque de códigos reciba un nombre y se vuelva a utilizar según sea necesario.</a:t>
            </a:r>
          </a:p>
        </p:txBody>
      </p:sp>
      <p:pic>
        <p:nvPicPr>
          <p:cNvPr id="8" name="Picture 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44F9EBF-362C-4C31-98A8-4D6D26F87E29}"/>
              </a:ext>
            </a:extLst>
          </p:cNvPr>
          <p:cNvPicPr>
            <a:picLocks noChangeAspect="1"/>
          </p:cNvPicPr>
          <p:nvPr/>
        </p:nvPicPr>
        <p:blipFill>
          <a:blip r:embed="rId3"/>
          <a:stretch>
            <a:fillRect/>
          </a:stretch>
        </p:blipFill>
        <p:spPr>
          <a:xfrm>
            <a:off x="2842637" y="1281511"/>
            <a:ext cx="4113734" cy="2075069"/>
          </a:xfrm>
          <a:prstGeom prst="rect">
            <a:avLst/>
          </a:prstGeom>
        </p:spPr>
      </p:pic>
      <p:pic>
        <p:nvPicPr>
          <p:cNvPr id="9" name="Picture 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59BB07E-06C0-45F3-A50D-98D02ECAFDF0}"/>
              </a:ext>
            </a:extLst>
          </p:cNvPr>
          <p:cNvPicPr>
            <a:picLocks noChangeAspect="1"/>
          </p:cNvPicPr>
          <p:nvPr/>
        </p:nvPicPr>
        <p:blipFill>
          <a:blip r:embed="rId4"/>
          <a:stretch>
            <a:fillRect/>
          </a:stretch>
        </p:blipFill>
        <p:spPr>
          <a:xfrm>
            <a:off x="168835" y="1549066"/>
            <a:ext cx="2517321" cy="961903"/>
          </a:xfrm>
          <a:prstGeom prst="rect">
            <a:avLst/>
          </a:prstGeom>
        </p:spPr>
      </p:pic>
      <p:pic>
        <p:nvPicPr>
          <p:cNvPr id="10" name="Picture 9">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7E487EC-C95C-4CDD-9758-402BD138CACA}"/>
              </a:ext>
            </a:extLst>
          </p:cNvPr>
          <p:cNvPicPr>
            <a:picLocks noChangeAspect="1"/>
          </p:cNvPicPr>
          <p:nvPr/>
        </p:nvPicPr>
        <p:blipFill>
          <a:blip r:embed="rId5"/>
          <a:stretch>
            <a:fillRect/>
          </a:stretch>
        </p:blipFill>
        <p:spPr>
          <a:xfrm>
            <a:off x="7086849" y="1357177"/>
            <a:ext cx="1905000" cy="1238250"/>
          </a:xfrm>
          <a:prstGeom prst="rect">
            <a:avLst/>
          </a:prstGeom>
        </p:spPr>
      </p:pic>
      <p:sp>
        <p:nvSpPr>
          <p:cNvPr id="14" name="TextBox 1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AC37947-E302-4538-842E-F035F4F5F87A}"/>
              </a:ext>
            </a:extLst>
          </p:cNvPr>
          <p:cNvSpPr txBox="1"/>
          <p:nvPr/>
        </p:nvSpPr>
        <p:spPr>
          <a:xfrm>
            <a:off x="61572" y="799389"/>
            <a:ext cx="7904162" cy="569387"/>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s-ES" sz="1300" dirty="0">
                <a:solidFill>
                  <a:srgbClr val="000000"/>
                </a:solidFill>
                <a:latin typeface="+mn-lt"/>
              </a:rPr>
              <a:t>El intérprete recibe y ejecuta las declaraciones interactivamente.</a:t>
            </a:r>
          </a:p>
          <a:p>
            <a:endParaRPr lang="es-ES" sz="1300" dirty="0"/>
          </a:p>
        </p:txBody>
      </p:sp>
      <p:sp>
        <p:nvSpPr>
          <p:cNvPr id="19" name="Rectangle 1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B4588A6-7E2E-4647-86B1-E068A72B7132}"/>
              </a:ext>
            </a:extLst>
          </p:cNvPr>
          <p:cNvSpPr/>
          <p:nvPr/>
        </p:nvSpPr>
        <p:spPr>
          <a:xfrm>
            <a:off x="2773240" y="3356580"/>
            <a:ext cx="4183131" cy="1422697"/>
          </a:xfrm>
          <a:prstGeom prst="rect">
            <a:avLst/>
          </a:prstGeom>
        </p:spPr>
        <p:txBody>
          <a:bodyPr wrap="square">
            <a:spAutoFit/>
          </a:bodyPr>
          <a:lstStyle/>
          <a:p>
            <a:pPr marL="169863" indent="-169863">
              <a:lnSpc>
                <a:spcPct val="95000"/>
              </a:lnSpc>
              <a:buClr>
                <a:schemeClr val="tx2"/>
              </a:buClr>
              <a:buSzPct val="90000"/>
              <a:buFont typeface="Wingdings" panose="05000000000000000000" pitchFamily="2" charset="2"/>
              <a:buChar char="§"/>
            </a:pPr>
            <a:r>
              <a:rPr lang="es-ES" sz="1300" dirty="0">
                <a:solidFill>
                  <a:srgbClr val="000000"/>
                </a:solidFill>
                <a:latin typeface="+mn-lt"/>
              </a:rPr>
              <a:t>Utilice el carácter de barra invertida (\) para sustraerse de los caracteres. Por ejemplo, una cadena que utiliza comillas dobles, pero que también necesita utilizar una comilla doble dentro de la cadena.</a:t>
            </a:r>
          </a:p>
          <a:p>
            <a:pPr marL="169863" indent="-169863">
              <a:lnSpc>
                <a:spcPct val="95000"/>
              </a:lnSpc>
              <a:buClr>
                <a:schemeClr val="tx2"/>
              </a:buClr>
              <a:buSzPct val="90000"/>
              <a:buFont typeface="Wingdings" panose="05000000000000000000" pitchFamily="2" charset="2"/>
              <a:buChar char="§"/>
            </a:pPr>
            <a:r>
              <a:rPr lang="es-ES" sz="1300" dirty="0">
                <a:solidFill>
                  <a:srgbClr val="000000"/>
                </a:solidFill>
                <a:latin typeface="+mn-lt"/>
              </a:rPr>
              <a:t>Las comillas simples o comillas dobles pueden utilizarse para envolver las cadenas.</a:t>
            </a:r>
          </a:p>
        </p:txBody>
      </p:sp>
      <p:sp>
        <p:nvSpPr>
          <p:cNvPr id="20" name="Rectangle 19">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799D6D0-3088-4AAE-BCB4-1828C77C8223}"/>
              </a:ext>
            </a:extLst>
          </p:cNvPr>
          <p:cNvSpPr/>
          <p:nvPr/>
        </p:nvSpPr>
        <p:spPr>
          <a:xfrm>
            <a:off x="140721" y="2571750"/>
            <a:ext cx="2632519" cy="692497"/>
          </a:xfrm>
          <a:prstGeom prst="rect">
            <a:avLst/>
          </a:prstGeom>
        </p:spPr>
        <p:txBody>
          <a:bodyPr wrap="square">
            <a:spAutoFit/>
          </a:bodyPr>
          <a:lstStyle/>
          <a:p>
            <a:pPr marL="169863" indent="-169863">
              <a:buClr>
                <a:schemeClr val="tx2"/>
              </a:buClr>
              <a:buSzPct val="90000"/>
              <a:buFont typeface="Wingdings" panose="05000000000000000000" pitchFamily="2" charset="2"/>
              <a:buChar char="§"/>
            </a:pPr>
            <a:r>
              <a:rPr lang="es-ES" sz="1300" dirty="0">
                <a:solidFill>
                  <a:srgbClr val="000000"/>
                </a:solidFill>
                <a:latin typeface="+mn-lt"/>
              </a:rPr>
              <a:t>La declaración de publicación imprime el resultado de la expresión dada.</a:t>
            </a:r>
          </a:p>
        </p:txBody>
      </p:sp>
    </p:spTree>
    <p:extLst>
      <p:ext uri="{BB962C8B-B14F-4D97-AF65-F5344CB8AC3E}">
        <p14:creationId xmlns="" xmlns:p14="http://schemas.microsoft.com/office/powerpoint/2010/main" val="4185697174"/>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3"/>
            <a:ext cx="9144000" cy="757551"/>
          </a:xfrm>
        </p:spPr>
        <p:txBody>
          <a:bodyPr/>
          <a:lstStyle/>
          <a:p>
            <a:r>
              <a:rPr lang="es-ES" altLang="en-US" sz="1600" dirty="0"/>
              <a:t>Programación con Python</a:t>
            </a:r>
            <a:r>
              <a:t/>
            </a:r>
            <a:br/>
            <a:r>
              <a:rPr lang="es-ES" smtClean="0"/>
              <a:t>Funciones útiles y tipos de datos en Python</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2509950" y="1629270"/>
            <a:ext cx="6213136" cy="2183765"/>
          </a:xfrm>
        </p:spPr>
        <p:txBody>
          <a:bodyPr/>
          <a:lstStyle/>
          <a:p>
            <a:r>
              <a:rPr lang="es-ES" b="1" dirty="0"/>
              <a:t>Range()</a:t>
            </a:r>
            <a:r>
              <a:rPr lang="es-ES" dirty="0" smtClean="0"/>
              <a:t>: genera una lista de números utilizados generalmente para iterar con bucles FOR. </a:t>
            </a:r>
          </a:p>
          <a:p>
            <a:pPr lvl="1"/>
            <a:r>
              <a:rPr lang="es-ES" b="1" dirty="0"/>
              <a:t>range</a:t>
            </a:r>
            <a:r>
              <a:rPr lang="es-ES" dirty="0" smtClean="0"/>
              <a:t>(</a:t>
            </a:r>
            <a:r>
              <a:rPr lang="es-ES" b="1" dirty="0"/>
              <a:t>stop</a:t>
            </a:r>
            <a:r>
              <a:rPr lang="es-ES" dirty="0" smtClean="0"/>
              <a:t>): cantidad de números enteros a generar desde cero</a:t>
            </a:r>
          </a:p>
          <a:p>
            <a:pPr lvl="1"/>
            <a:r>
              <a:rPr lang="es-ES" b="1" dirty="0"/>
              <a:t>range ([start], stop [, </a:t>
            </a:r>
            <a:r>
              <a:rPr lang="es-ES" b="1" dirty="0" smtClean="0"/>
              <a:t>paso]</a:t>
            </a:r>
            <a:r>
              <a:rPr lang="es-ES" altLang="zh-CN" b="1" dirty="0" smtClean="0"/>
              <a:t>)</a:t>
            </a:r>
            <a:r>
              <a:rPr lang="es-ES" dirty="0" smtClean="0"/>
              <a:t>: el número de Inicio de la secuencia, el número de finalización en la secuencia y la diferencia entre cada número en la secuencia.</a:t>
            </a:r>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471C0F3-8E3E-45AC-A7C5-80A893B29BF2}"/>
              </a:ext>
            </a:extLst>
          </p:cNvPr>
          <p:cNvPicPr>
            <a:picLocks noChangeAspect="1"/>
          </p:cNvPicPr>
          <p:nvPr/>
        </p:nvPicPr>
        <p:blipFill>
          <a:blip r:embed="rId3"/>
          <a:stretch>
            <a:fillRect/>
          </a:stretch>
        </p:blipFill>
        <p:spPr>
          <a:xfrm>
            <a:off x="438263" y="1389731"/>
            <a:ext cx="1937166" cy="2656114"/>
          </a:xfrm>
          <a:prstGeom prst="rect">
            <a:avLst/>
          </a:prstGeom>
        </p:spPr>
      </p:pic>
      <p:sp>
        <p:nvSpPr>
          <p:cNvPr id="6" name="Rectangle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01E9A3C-8EDB-4DAD-9AF8-DE7F8CDCEBF8}"/>
              </a:ext>
            </a:extLst>
          </p:cNvPr>
          <p:cNvSpPr/>
          <p:nvPr/>
        </p:nvSpPr>
        <p:spPr>
          <a:xfrm>
            <a:off x="0" y="776468"/>
            <a:ext cx="8723086" cy="553998"/>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s-ES" sz="1500" b="1" dirty="0">
                <a:solidFill>
                  <a:srgbClr val="000000"/>
                </a:solidFill>
                <a:latin typeface="+mn-lt"/>
              </a:rPr>
              <a:t>Python admite muchas funciones y tipos de datos útiles. Algunos de los más importantes son los siguientes:</a:t>
            </a:r>
          </a:p>
        </p:txBody>
      </p:sp>
    </p:spTree>
    <p:extLst>
      <p:ext uri="{BB962C8B-B14F-4D97-AF65-F5344CB8AC3E}">
        <p14:creationId xmlns="" xmlns:p14="http://schemas.microsoft.com/office/powerpoint/2010/main" val="2271474610"/>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3"/>
            <a:ext cx="9144000" cy="757551"/>
          </a:xfrm>
        </p:spPr>
        <p:txBody>
          <a:bodyPr/>
          <a:lstStyle/>
          <a:p>
            <a:r>
              <a:rPr lang="es-ES" altLang="en-US" sz="1600" dirty="0"/>
              <a:t>Programación con Python</a:t>
            </a:r>
            <a:r>
              <a:t/>
            </a:r>
            <a:br/>
            <a:r>
              <a:rPr lang="es-ES" smtClean="0"/>
              <a:t>Funciones útiles y tipos de datos en Python (cont.)</a:t>
            </a:r>
          </a:p>
        </p:txBody>
      </p:sp>
      <p:pic>
        <p:nvPicPr>
          <p:cNvPr id="4" name="Picture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9B48C17-8026-4E67-A7EF-1EEE524989F0}"/>
              </a:ext>
            </a:extLst>
          </p:cNvPr>
          <p:cNvPicPr>
            <a:picLocks noChangeAspect="1"/>
          </p:cNvPicPr>
          <p:nvPr/>
        </p:nvPicPr>
        <p:blipFill>
          <a:blip r:embed="rId3"/>
          <a:stretch>
            <a:fillRect/>
          </a:stretch>
        </p:blipFill>
        <p:spPr>
          <a:xfrm>
            <a:off x="173860" y="942646"/>
            <a:ext cx="4572000" cy="1629104"/>
          </a:xfrm>
          <a:prstGeom prst="rect">
            <a:avLst/>
          </a:prstGeom>
        </p:spPr>
      </p:pic>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397AD74-113D-4145-983E-2CBA069ECA25}"/>
              </a:ext>
            </a:extLst>
          </p:cNvPr>
          <p:cNvPicPr>
            <a:picLocks noChangeAspect="1"/>
          </p:cNvPicPr>
          <p:nvPr/>
        </p:nvPicPr>
        <p:blipFill>
          <a:blip r:embed="rId4"/>
          <a:stretch>
            <a:fillRect/>
          </a:stretch>
        </p:blipFill>
        <p:spPr>
          <a:xfrm>
            <a:off x="4793138" y="972643"/>
            <a:ext cx="4108900" cy="3642899"/>
          </a:xfrm>
          <a:prstGeom prst="rect">
            <a:avLst/>
          </a:prstGeom>
        </p:spPr>
      </p:pic>
      <p:sp>
        <p:nvSpPr>
          <p:cNvPr id="9" name="Rectangle 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CC48EFB-3446-49F4-9378-CCEE238E3E5A}"/>
              </a:ext>
            </a:extLst>
          </p:cNvPr>
          <p:cNvSpPr/>
          <p:nvPr/>
        </p:nvSpPr>
        <p:spPr>
          <a:xfrm>
            <a:off x="217402" y="2745449"/>
            <a:ext cx="4354598" cy="323165"/>
          </a:xfrm>
          <a:prstGeom prst="rect">
            <a:avLst/>
          </a:prstGeom>
        </p:spPr>
        <p:txBody>
          <a:bodyPr wrap="square">
            <a:spAutoFit/>
          </a:bodyPr>
          <a:lstStyle/>
          <a:p>
            <a:r>
              <a:rPr lang="es-ES" sz="1500" dirty="0">
                <a:solidFill>
                  <a:srgbClr val="000000"/>
                </a:solidFill>
                <a:latin typeface="+mn-lt"/>
              </a:rPr>
              <a:t>Tuplas: secuencias separadas por paréntesis. </a:t>
            </a:r>
          </a:p>
        </p:txBody>
      </p:sp>
      <p:sp>
        <p:nvSpPr>
          <p:cNvPr id="10" name="Rectangle 9">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32490AAC-4BF1-48ED-8BBE-ED816306EF28}"/>
              </a:ext>
            </a:extLst>
          </p:cNvPr>
          <p:cNvSpPr/>
          <p:nvPr/>
        </p:nvSpPr>
        <p:spPr>
          <a:xfrm>
            <a:off x="238226" y="3292920"/>
            <a:ext cx="3833031" cy="1015663"/>
          </a:xfrm>
          <a:prstGeom prst="rect">
            <a:avLst/>
          </a:prstGeom>
        </p:spPr>
        <p:txBody>
          <a:bodyPr wrap="square">
            <a:spAutoFit/>
          </a:bodyPr>
          <a:lstStyle/>
          <a:p>
            <a:r>
              <a:rPr lang="es-ES" sz="1500" dirty="0">
                <a:solidFill>
                  <a:srgbClr val="000000"/>
                </a:solidFill>
                <a:latin typeface="+mn-lt"/>
              </a:rPr>
              <a:t>Listas: secuencias de objetos de Python que pueden cambiarse, y se crean configurando distintos valores separados por comas entre corchetes.</a:t>
            </a:r>
          </a:p>
        </p:txBody>
      </p:sp>
      <p:cxnSp>
        <p:nvCxnSpPr>
          <p:cNvPr id="12" name="Straight Arrow Connector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0DE7C46-CE76-4648-938D-2618B590978D}"/>
              </a:ext>
            </a:extLst>
          </p:cNvPr>
          <p:cNvCxnSpPr/>
          <p:nvPr/>
        </p:nvCxnSpPr>
        <p:spPr>
          <a:xfrm>
            <a:off x="3570514" y="4170857"/>
            <a:ext cx="10014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8944E46-EE44-4A79-89A2-5604DE198633}"/>
              </a:ext>
            </a:extLst>
          </p:cNvPr>
          <p:cNvCxnSpPr/>
          <p:nvPr/>
        </p:nvCxnSpPr>
        <p:spPr>
          <a:xfrm flipV="1">
            <a:off x="2191657" y="2571750"/>
            <a:ext cx="0" cy="2223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042794292"/>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Programación con Python</a:t>
            </a:r>
            <a:r>
              <a:t/>
            </a:r>
            <a:br/>
            <a:r>
              <a:rPr lang="es-ES" smtClean="0"/>
              <a:t>Funciones útiles y tipos de datos en Python (cont.)</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6095246" y="1103614"/>
            <a:ext cx="2774434" cy="3612178"/>
          </a:xfrm>
        </p:spPr>
        <p:txBody>
          <a:bodyPr/>
          <a:lstStyle/>
          <a:p>
            <a:r>
              <a:rPr lang="es-ES" dirty="0" smtClean="0"/>
              <a:t>Los conjuntos son colecciones no ordenadas de elementos exclusivos. Las aplicaciones comunes incluyen verificación de pertenencia, la eliminación de duplicados de una secuencia y cálculos de operaciones matemáticas estándar en conjuntos, como la intersección, unión, diferencia y diferencia simétrica. </a:t>
            </a:r>
          </a:p>
        </p:txBody>
      </p:sp>
      <p:pic>
        <p:nvPicPr>
          <p:cNvPr id="6" name="Picture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9653662-08E8-4D71-8401-427CFE803424}"/>
              </a:ext>
            </a:extLst>
          </p:cNvPr>
          <p:cNvPicPr>
            <a:picLocks noChangeAspect="1"/>
          </p:cNvPicPr>
          <p:nvPr/>
        </p:nvPicPr>
        <p:blipFill>
          <a:blip r:embed="rId3"/>
          <a:stretch>
            <a:fillRect/>
          </a:stretch>
        </p:blipFill>
        <p:spPr>
          <a:xfrm>
            <a:off x="243560" y="897663"/>
            <a:ext cx="5676900" cy="3733800"/>
          </a:xfrm>
          <a:prstGeom prst="rect">
            <a:avLst/>
          </a:prstGeom>
        </p:spPr>
      </p:pic>
    </p:spTree>
    <p:extLst>
      <p:ext uri="{BB962C8B-B14F-4D97-AF65-F5344CB8AC3E}">
        <p14:creationId xmlns="" xmlns:p14="http://schemas.microsoft.com/office/powerpoint/2010/main" val="793896252"/>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smtClean="0"/>
              <a:t>Capítulo 2: todo se vuelve programable</a:t>
            </a:r>
          </a:p>
        </p:txBody>
      </p:sp>
      <p:sp>
        <p:nvSpPr>
          <p:cNvPr id="3" name="Rectangle 2"/>
          <p:cNvSpPr/>
          <p:nvPr/>
        </p:nvSpPr>
        <p:spPr>
          <a:xfrm>
            <a:off x="628650" y="3436035"/>
            <a:ext cx="4572000" cy="646331"/>
          </a:xfrm>
          <a:prstGeom prst="rect">
            <a:avLst/>
          </a:prstGeom>
        </p:spPr>
        <p:txBody>
          <a:bodyPr>
            <a:spAutoFit/>
          </a:bodyPr>
          <a:lstStyle/>
          <a:p>
            <a:r>
              <a:rPr lang="es-ES" b="1" dirty="0"/>
              <a:t>Introducción a Internet de las cosas v. 2.0: guía de planificación</a:t>
            </a:r>
          </a:p>
        </p:txBody>
      </p:sp>
    </p:spTree>
    <p:extLst>
      <p:ext uri="{BB962C8B-B14F-4D97-AF65-F5344CB8AC3E}">
        <p14:creationId xmlns="" xmlns:p14="http://schemas.microsoft.com/office/powerpoint/2010/main" val="914249568"/>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Programación con Python</a:t>
            </a:r>
            <a:r>
              <a:t/>
            </a:r>
            <a:br/>
            <a:r>
              <a:rPr lang="es-ES" smtClean="0"/>
              <a:t>Funciones útiles y tipos de datos en Python (cont.)</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5812818" y="1085599"/>
            <a:ext cx="2909362" cy="3892800"/>
          </a:xfrm>
        </p:spPr>
        <p:txBody>
          <a:bodyPr/>
          <a:lstStyle/>
          <a:p>
            <a:r>
              <a:rPr lang="es-ES" dirty="0" smtClean="0"/>
              <a:t>Un diccionario es una lista de elementos separados por comas.</a:t>
            </a:r>
          </a:p>
          <a:p>
            <a:r>
              <a:rPr lang="es-ES" dirty="0" smtClean="0"/>
              <a:t>Cada elemento es una combinación de un valor y una clave única.</a:t>
            </a:r>
          </a:p>
          <a:p>
            <a:r>
              <a:rPr lang="es-ES" dirty="0" smtClean="0"/>
              <a:t>Cada clave se separa de su valor por dos puntos. </a:t>
            </a:r>
          </a:p>
          <a:p>
            <a:r>
              <a:rPr lang="es-ES" dirty="0" smtClean="0"/>
              <a:t>Se puede acceder a, actualizar o eliminar los elementos del diccionario.</a:t>
            </a:r>
          </a:p>
        </p:txBody>
      </p:sp>
      <p:pic>
        <p:nvPicPr>
          <p:cNvPr id="7" name="Pictur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7EC2BD0-D88B-4155-B0D7-B4A5CDC68D4A}"/>
              </a:ext>
            </a:extLst>
          </p:cNvPr>
          <p:cNvPicPr>
            <a:picLocks noChangeAspect="1"/>
          </p:cNvPicPr>
          <p:nvPr/>
        </p:nvPicPr>
        <p:blipFill>
          <a:blip r:embed="rId3"/>
          <a:stretch>
            <a:fillRect/>
          </a:stretch>
        </p:blipFill>
        <p:spPr>
          <a:xfrm>
            <a:off x="116868" y="954971"/>
            <a:ext cx="5695949" cy="3714750"/>
          </a:xfrm>
          <a:prstGeom prst="rect">
            <a:avLst/>
          </a:prstGeom>
        </p:spPr>
      </p:pic>
    </p:spTree>
    <p:extLst>
      <p:ext uri="{BB962C8B-B14F-4D97-AF65-F5344CB8AC3E}">
        <p14:creationId xmlns="" xmlns:p14="http://schemas.microsoft.com/office/powerpoint/2010/main" val="1093899082"/>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Programación con Python</a:t>
            </a:r>
            <a:r>
              <a:t/>
            </a:r>
            <a:br/>
            <a:r>
              <a:rPr lang="es-ES" smtClean="0"/>
              <a:t>Estructuras de programación en Python</a:t>
            </a:r>
          </a:p>
        </p:txBody>
      </p:sp>
      <p:pic>
        <p:nvPicPr>
          <p:cNvPr id="4" name="Picture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3AF3944-7898-4035-A7F1-0888A650F6F1}"/>
              </a:ext>
            </a:extLst>
          </p:cNvPr>
          <p:cNvPicPr>
            <a:picLocks noChangeAspect="1"/>
          </p:cNvPicPr>
          <p:nvPr/>
        </p:nvPicPr>
        <p:blipFill>
          <a:blip r:embed="rId3"/>
          <a:stretch>
            <a:fillRect/>
          </a:stretch>
        </p:blipFill>
        <p:spPr>
          <a:xfrm>
            <a:off x="233565" y="1000307"/>
            <a:ext cx="2857500" cy="1933575"/>
          </a:xfrm>
          <a:prstGeom prst="rect">
            <a:avLst/>
          </a:prstGeom>
        </p:spPr>
      </p:pic>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65B312D-924B-4108-A43C-B4378A3286BB}"/>
              </a:ext>
            </a:extLst>
          </p:cNvPr>
          <p:cNvPicPr>
            <a:picLocks noChangeAspect="1"/>
          </p:cNvPicPr>
          <p:nvPr/>
        </p:nvPicPr>
        <p:blipFill>
          <a:blip r:embed="rId4"/>
          <a:stretch>
            <a:fillRect/>
          </a:stretch>
        </p:blipFill>
        <p:spPr>
          <a:xfrm>
            <a:off x="3303959" y="1275194"/>
            <a:ext cx="2743200" cy="1390650"/>
          </a:xfrm>
          <a:prstGeom prst="rect">
            <a:avLst/>
          </a:prstGeom>
        </p:spPr>
      </p:pic>
      <p:pic>
        <p:nvPicPr>
          <p:cNvPr id="6" name="Picture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09F3479-01A3-45EB-8941-D0BAA1C4CD55}"/>
              </a:ext>
            </a:extLst>
          </p:cNvPr>
          <p:cNvPicPr>
            <a:picLocks noChangeAspect="1"/>
          </p:cNvPicPr>
          <p:nvPr/>
        </p:nvPicPr>
        <p:blipFill>
          <a:blip r:embed="rId5"/>
          <a:stretch>
            <a:fillRect/>
          </a:stretch>
        </p:blipFill>
        <p:spPr>
          <a:xfrm>
            <a:off x="6052936" y="1078291"/>
            <a:ext cx="2800350" cy="1943100"/>
          </a:xfrm>
          <a:prstGeom prst="rect">
            <a:avLst/>
          </a:prstGeom>
        </p:spPr>
      </p:pic>
      <p:sp>
        <p:nvSpPr>
          <p:cNvPr id="8" name="Content Placeholder 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454607C-8B54-4DFF-A861-1CEAE9A1E37F}"/>
              </a:ext>
            </a:extLst>
          </p:cNvPr>
          <p:cNvSpPr>
            <a:spLocks noGrp="1"/>
          </p:cNvSpPr>
          <p:nvPr>
            <p:ph idx="1"/>
          </p:nvPr>
        </p:nvSpPr>
        <p:spPr>
          <a:xfrm>
            <a:off x="175979" y="2960462"/>
            <a:ext cx="3017164" cy="1708160"/>
          </a:xfrm>
        </p:spPr>
        <p:txBody>
          <a:bodyPr/>
          <a:lstStyle/>
          <a:p>
            <a:r>
              <a:rPr lang="es-ES" smtClean="0"/>
              <a:t>IF-THEN, ELSE, ELIF</a:t>
            </a:r>
          </a:p>
          <a:p>
            <a:pPr lvl="1"/>
            <a:r>
              <a:rPr lang="es-ES" sz="1200" dirty="0"/>
              <a:t>Toma decisiones según el resultado de una expresión</a:t>
            </a:r>
          </a:p>
          <a:p>
            <a:pPr lvl="1"/>
            <a:r>
              <a:rPr lang="es-ES" sz="1200" dirty="0"/>
              <a:t>ELSE especifica instrucciones para ejecutar si la expresión es falsa.</a:t>
            </a:r>
          </a:p>
          <a:p>
            <a:pPr lvl="1"/>
            <a:r>
              <a:rPr lang="es-ES" sz="1200" dirty="0"/>
              <a:t>ELIF se utiliza para realizar una segunda prueba.</a:t>
            </a:r>
          </a:p>
          <a:p>
            <a:endParaRPr lang="es-ES" dirty="0"/>
          </a:p>
        </p:txBody>
      </p:sp>
      <p:sp>
        <p:nvSpPr>
          <p:cNvPr id="10" name="Rectangle 9">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17C87FD-30C8-4233-A7DA-A2B09135605E}"/>
              </a:ext>
            </a:extLst>
          </p:cNvPr>
          <p:cNvSpPr/>
          <p:nvPr/>
        </p:nvSpPr>
        <p:spPr>
          <a:xfrm>
            <a:off x="3303960" y="2714748"/>
            <a:ext cx="2458212" cy="1177245"/>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s-ES" sz="1500" dirty="0">
                <a:solidFill>
                  <a:srgbClr val="000000"/>
                </a:solidFill>
                <a:latin typeface="+mn-lt"/>
              </a:rPr>
              <a:t>Bucle FOR</a:t>
            </a:r>
          </a:p>
          <a:p>
            <a:pPr marL="358775" lvl="1" indent="-215900" defTabSz="684213">
              <a:spcBef>
                <a:spcPts val="300"/>
              </a:spcBef>
              <a:spcAft>
                <a:spcPts val="300"/>
              </a:spcAft>
              <a:buClr>
                <a:schemeClr val="tx2"/>
              </a:buClr>
              <a:buSzPct val="90000"/>
              <a:buFont typeface="Arial" charset="0"/>
              <a:buChar char="•"/>
            </a:pPr>
            <a:r>
              <a:rPr lang="es-ES" sz="1200" dirty="0">
                <a:solidFill>
                  <a:srgbClr val="000000"/>
                </a:solidFill>
                <a:latin typeface="+mn-lt"/>
              </a:rPr>
              <a:t>Itera los elementos de cualquier secuencia (una lista o una cadena), en el orden en que aparecen en la secuencia.</a:t>
            </a:r>
          </a:p>
        </p:txBody>
      </p:sp>
      <p:sp>
        <p:nvSpPr>
          <p:cNvPr id="14" name="Rectangle 1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49C517E-D7B2-4D27-A6DE-9A3B73EC363B}"/>
              </a:ext>
            </a:extLst>
          </p:cNvPr>
          <p:cNvSpPr/>
          <p:nvPr/>
        </p:nvSpPr>
        <p:spPr>
          <a:xfrm>
            <a:off x="6155015" y="3021392"/>
            <a:ext cx="2458212" cy="807913"/>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s-ES" sz="1500" dirty="0">
                <a:solidFill>
                  <a:srgbClr val="000000"/>
                </a:solidFill>
                <a:latin typeface="+mn-lt"/>
              </a:rPr>
              <a:t>Bucle WHILE</a:t>
            </a:r>
          </a:p>
          <a:p>
            <a:pPr marL="358775" lvl="1" indent="-215900" defTabSz="684213">
              <a:spcBef>
                <a:spcPts val="300"/>
              </a:spcBef>
              <a:spcAft>
                <a:spcPts val="300"/>
              </a:spcAft>
              <a:buClr>
                <a:schemeClr val="tx2"/>
              </a:buClr>
              <a:buSzPct val="90000"/>
              <a:buFont typeface="Arial" charset="0"/>
              <a:buChar char="•"/>
            </a:pPr>
            <a:r>
              <a:rPr lang="es-ES" sz="1200" dirty="0">
                <a:solidFill>
                  <a:srgbClr val="000000"/>
                </a:solidFill>
                <a:latin typeface="+mn-lt"/>
              </a:rPr>
              <a:t>Ejecuta un bloque de código si la expresión es verdadera.</a:t>
            </a:r>
          </a:p>
        </p:txBody>
      </p:sp>
    </p:spTree>
    <p:extLst>
      <p:ext uri="{BB962C8B-B14F-4D97-AF65-F5344CB8AC3E}">
        <p14:creationId xmlns="" xmlns:p14="http://schemas.microsoft.com/office/powerpoint/2010/main" val="1279116956"/>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228600"/>
            <a:ext cx="9143999" cy="570344"/>
          </a:xfrm>
        </p:spPr>
        <p:txBody>
          <a:bodyPr/>
          <a:lstStyle/>
          <a:p>
            <a:r>
              <a:rPr lang="es-ES" altLang="en-US" sz="1600" dirty="0"/>
              <a:t>Programación con Python</a:t>
            </a:r>
            <a:r>
              <a:rPr dirty="0"/>
              <a:t/>
            </a:r>
            <a:br>
              <a:rPr dirty="0"/>
            </a:br>
            <a:r>
              <a:rPr lang="es-ES" altLang="en-US" spc="-30" dirty="0"/>
              <a:t>Práctica de laboratorio: configuración de un entorno de servidores virtualizados</a:t>
            </a:r>
          </a:p>
        </p:txBody>
      </p:sp>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F26E60A-6F4D-4573-9327-133A79FB04C9}"/>
              </a:ext>
            </a:extLst>
          </p:cNvPr>
          <p:cNvPicPr>
            <a:picLocks noChangeAspect="1"/>
          </p:cNvPicPr>
          <p:nvPr/>
        </p:nvPicPr>
        <p:blipFill>
          <a:blip r:embed="rId3"/>
          <a:stretch>
            <a:fillRect/>
          </a:stretch>
        </p:blipFill>
        <p:spPr>
          <a:xfrm>
            <a:off x="2371611" y="798944"/>
            <a:ext cx="3709875" cy="3730601"/>
          </a:xfrm>
          <a:prstGeom prst="rect">
            <a:avLst/>
          </a:prstGeom>
          <a:ln>
            <a:solidFill>
              <a:schemeClr val="tx1"/>
            </a:solidFill>
          </a:ln>
        </p:spPr>
      </p:pic>
    </p:spTree>
    <p:extLst>
      <p:ext uri="{BB962C8B-B14F-4D97-AF65-F5344CB8AC3E}">
        <p14:creationId xmlns="" xmlns:p14="http://schemas.microsoft.com/office/powerpoint/2010/main" val="2111401868"/>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Programación con Python</a:t>
            </a:r>
            <a:r>
              <a:rPr dirty="0"/>
              <a:t/>
            </a:r>
            <a:br>
              <a:rPr dirty="0"/>
            </a:br>
            <a:r>
              <a:rPr lang="es-ES" altLang="en-US" dirty="0"/>
              <a:t>Práctica de laboratorio: programación básica de Python</a:t>
            </a:r>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1E8E666-9F1E-468B-A322-5ECADFEA4DC2}"/>
              </a:ext>
            </a:extLst>
          </p:cNvPr>
          <p:cNvPicPr>
            <a:picLocks noChangeAspect="1"/>
          </p:cNvPicPr>
          <p:nvPr/>
        </p:nvPicPr>
        <p:blipFill>
          <a:blip r:embed="rId3"/>
          <a:stretch>
            <a:fillRect/>
          </a:stretch>
        </p:blipFill>
        <p:spPr>
          <a:xfrm>
            <a:off x="2512254" y="798945"/>
            <a:ext cx="3119289" cy="3738502"/>
          </a:xfrm>
          <a:prstGeom prst="rect">
            <a:avLst/>
          </a:prstGeom>
          <a:ln>
            <a:solidFill>
              <a:schemeClr val="tx1"/>
            </a:solidFill>
          </a:ln>
        </p:spPr>
      </p:pic>
    </p:spTree>
    <p:extLst>
      <p:ext uri="{BB962C8B-B14F-4D97-AF65-F5344CB8AC3E}">
        <p14:creationId xmlns="" xmlns:p14="http://schemas.microsoft.com/office/powerpoint/2010/main" val="1391218158"/>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Programación con Python</a:t>
            </a:r>
            <a:r>
              <a:rPr dirty="0"/>
              <a:t/>
            </a:r>
            <a:br>
              <a:rPr dirty="0"/>
            </a:br>
            <a:r>
              <a:rPr lang="es-ES" altLang="en-US" dirty="0"/>
              <a:t>P</a:t>
            </a:r>
            <a:r>
              <a:rPr lang="es-ES" dirty="0"/>
              <a:t>r</a:t>
            </a:r>
            <a:r>
              <a:rPr lang="es-ES" dirty="0" smtClean="0"/>
              <a:t>áctica de Laboratorio: cree un juego simple con </a:t>
            </a:r>
            <a:r>
              <a:rPr lang="es-ES" dirty="0" err="1" smtClean="0"/>
              <a:t>Python</a:t>
            </a:r>
            <a:endParaRPr lang="es-ES" dirty="0" smtClean="0"/>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AD1A836-19B4-4C3E-9B59-19660F02C0F9}"/>
              </a:ext>
            </a:extLst>
          </p:cNvPr>
          <p:cNvPicPr>
            <a:picLocks noChangeAspect="1"/>
          </p:cNvPicPr>
          <p:nvPr/>
        </p:nvPicPr>
        <p:blipFill>
          <a:blip r:embed="rId3"/>
          <a:stretch>
            <a:fillRect/>
          </a:stretch>
        </p:blipFill>
        <p:spPr>
          <a:xfrm>
            <a:off x="2769368" y="813459"/>
            <a:ext cx="3094404" cy="3725600"/>
          </a:xfrm>
          <a:prstGeom prst="rect">
            <a:avLst/>
          </a:prstGeom>
          <a:ln>
            <a:solidFill>
              <a:schemeClr val="tx1"/>
            </a:solidFill>
          </a:ln>
        </p:spPr>
      </p:pic>
    </p:spTree>
    <p:extLst>
      <p:ext uri="{BB962C8B-B14F-4D97-AF65-F5344CB8AC3E}">
        <p14:creationId xmlns="" xmlns:p14="http://schemas.microsoft.com/office/powerpoint/2010/main" val="622193618"/>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dirty="0" smtClean="0"/>
              <a:t>2.2 Creación de un prototipo de su idea</a:t>
            </a:r>
          </a:p>
        </p:txBody>
      </p:sp>
    </p:spTree>
    <p:extLst>
      <p:ext uri="{BB962C8B-B14F-4D97-AF65-F5344CB8AC3E}">
        <p14:creationId xmlns="" xmlns:p14="http://schemas.microsoft.com/office/powerpoint/2010/main" val="292687428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¿Qué es la creación de un prototipo?</a:t>
            </a:r>
            <a:r>
              <a:t/>
            </a:r>
            <a:br/>
            <a:r>
              <a:rPr lang="es-ES" smtClean="0"/>
              <a:t>Definición de creación de un prototipo</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319314" y="982980"/>
            <a:ext cx="8710386" cy="1963420"/>
          </a:xfrm>
        </p:spPr>
        <p:txBody>
          <a:bodyPr/>
          <a:lstStyle/>
          <a:p>
            <a:r>
              <a:rPr lang="es-ES" sz="1600" dirty="0"/>
              <a:t>La creación de prototipos es el proceso de creación de un modelo de trabajo de un producto o sistema.</a:t>
            </a:r>
          </a:p>
          <a:p>
            <a:r>
              <a:rPr lang="es-ES" sz="1600" dirty="0"/>
              <a:t>En IoT, esto ayuda a tener habilidades de diseño, habilidades eléctricas, habilidades físicas/mecánicas, habilidades de programación y a comprender cómo funciona TCP/IP. </a:t>
            </a:r>
          </a:p>
          <a:p>
            <a:r>
              <a:rPr lang="es-ES" sz="1600" spc="-20" dirty="0"/>
              <a:t>Debido a que IoT aún está en desarrollo, todavía existen tareas desconocidas por descubrir. </a:t>
            </a:r>
          </a:p>
          <a:p>
            <a:r>
              <a:rPr lang="es-ES" sz="1600" dirty="0"/>
              <a:t>Este es un gran momento para inventar algo que forme parte de IoT.</a:t>
            </a:r>
          </a:p>
        </p:txBody>
      </p:sp>
      <p:pic>
        <p:nvPicPr>
          <p:cNvPr id="6" name="Picture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2036368-566B-49E8-95E7-FE05934C8F2A}"/>
              </a:ext>
            </a:extLst>
          </p:cNvPr>
          <p:cNvPicPr>
            <a:picLocks noChangeAspect="1"/>
          </p:cNvPicPr>
          <p:nvPr/>
        </p:nvPicPr>
        <p:blipFill>
          <a:blip r:embed="rId3"/>
          <a:stretch>
            <a:fillRect/>
          </a:stretch>
        </p:blipFill>
        <p:spPr>
          <a:xfrm>
            <a:off x="1278089" y="3071633"/>
            <a:ext cx="5750613" cy="1549302"/>
          </a:xfrm>
          <a:prstGeom prst="rect">
            <a:avLst/>
          </a:prstGeom>
          <a:ln>
            <a:solidFill>
              <a:schemeClr val="tx1"/>
            </a:solidFill>
          </a:ln>
        </p:spPr>
      </p:pic>
    </p:spTree>
    <p:extLst>
      <p:ext uri="{BB962C8B-B14F-4D97-AF65-F5344CB8AC3E}">
        <p14:creationId xmlns="" xmlns:p14="http://schemas.microsoft.com/office/powerpoint/2010/main" val="3934314902"/>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en-US" sz="1600" dirty="0"/>
              <a:t>¿Qué es la creación de un prototipo?</a:t>
            </a:r>
            <a:r>
              <a:t/>
            </a:r>
            <a:br/>
            <a:r>
              <a:rPr lang="es-ES" smtClean="0"/>
              <a:t>Cómo crear un prototipo</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2699657" y="1294494"/>
            <a:ext cx="6327476" cy="2987220"/>
          </a:xfrm>
        </p:spPr>
        <p:txBody>
          <a:bodyPr/>
          <a:lstStyle/>
          <a:p>
            <a:r>
              <a:rPr lang="es-ES" sz="1800" dirty="0"/>
              <a:t>¿Cómo se crea un prototipo? Un equipo de Google utilizó el “método rápido de creación de un prototipo” para crear Google Glass. </a:t>
            </a:r>
          </a:p>
          <a:p>
            <a:r>
              <a:rPr lang="es-ES" sz="1800" dirty="0"/>
              <a:t>Kickstarter, Indiegogo y Crowdfunder son solo tres de los numerosos programas de financiación colectiva en línea. </a:t>
            </a:r>
          </a:p>
          <a:p>
            <a:r>
              <a:rPr lang="es-ES" sz="1800" dirty="0"/>
              <a:t>¿Qué invención de IoT creará?</a:t>
            </a:r>
          </a:p>
        </p:txBody>
      </p:sp>
      <p:pic>
        <p:nvPicPr>
          <p:cNvPr id="6" name="Picture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265016A-737D-4963-B652-DC73D9E0B0EC}"/>
              </a:ext>
            </a:extLst>
          </p:cNvPr>
          <p:cNvPicPr>
            <a:picLocks noChangeAspect="1"/>
          </p:cNvPicPr>
          <p:nvPr/>
        </p:nvPicPr>
        <p:blipFill>
          <a:blip r:embed="rId3"/>
          <a:stretch>
            <a:fillRect/>
          </a:stretch>
        </p:blipFill>
        <p:spPr>
          <a:xfrm>
            <a:off x="290286" y="1294494"/>
            <a:ext cx="2257425" cy="1524000"/>
          </a:xfrm>
          <a:prstGeom prst="rect">
            <a:avLst/>
          </a:prstGeom>
        </p:spPr>
      </p:pic>
    </p:spTree>
    <p:extLst>
      <p:ext uri="{BB962C8B-B14F-4D97-AF65-F5344CB8AC3E}">
        <p14:creationId xmlns="" xmlns:p14="http://schemas.microsoft.com/office/powerpoint/2010/main" val="1221376953"/>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Recursos para la creación de </a:t>
            </a:r>
            <a:r>
              <a:rPr lang="es-ES" sz="1600" dirty="0" smtClean="0"/>
              <a:t>prototipos</a:t>
            </a:r>
            <a:r>
              <a:rPr lang="en-US" sz="1600" dirty="0" smtClean="0"/>
              <a:t/>
            </a:r>
            <a:br>
              <a:rPr lang="en-US" sz="1600" dirty="0" smtClean="0"/>
            </a:br>
            <a:r>
              <a:rPr lang="es-ES" dirty="0" smtClean="0"/>
              <a:t>Materiales físicos</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0" y="1174526"/>
            <a:ext cx="8858250" cy="3165245"/>
          </a:xfrm>
        </p:spPr>
        <p:txBody>
          <a:bodyPr/>
          <a:lstStyle/>
          <a:p>
            <a:r>
              <a:rPr lang="es-ES" dirty="0" smtClean="0"/>
              <a:t>Un buen lugar para comenzar es, por supuesto, Internet. Personas que nunca se encontraron físicamente ahora puedan colaborar y trabajar juntas. </a:t>
            </a:r>
          </a:p>
          <a:p>
            <a:r>
              <a:rPr lang="es-ES" dirty="0" err="1" smtClean="0"/>
              <a:t>Maker</a:t>
            </a:r>
            <a:r>
              <a:rPr lang="es-ES" dirty="0" smtClean="0"/>
              <a:t> Media es una plataforma global para conectar a los creadores entre sí a fin de que intercambien proyectos e ideas.</a:t>
            </a:r>
            <a:endParaRPr lang="es-ES" dirty="0"/>
          </a:p>
          <a:p>
            <a:r>
              <a:rPr lang="es-ES" dirty="0" err="1" smtClean="0"/>
              <a:t>Making</a:t>
            </a:r>
            <a:r>
              <a:rPr lang="es-ES" dirty="0" smtClean="0"/>
              <a:t> </a:t>
            </a:r>
            <a:r>
              <a:rPr lang="es-ES" dirty="0" err="1" smtClean="0"/>
              <a:t>Society</a:t>
            </a:r>
            <a:r>
              <a:rPr lang="es-ES" dirty="0" smtClean="0"/>
              <a:t> tiene una buena sección sobre la creación de modelos de plástico y arcilla. </a:t>
            </a:r>
          </a:p>
          <a:p>
            <a:r>
              <a:rPr lang="es-ES" dirty="0" smtClean="0"/>
              <a:t>LEGO </a:t>
            </a:r>
            <a:r>
              <a:rPr lang="es-ES" dirty="0" err="1" smtClean="0"/>
              <a:t>Mindstorms</a:t>
            </a:r>
            <a:r>
              <a:rPr lang="es-ES" dirty="0" smtClean="0"/>
              <a:t> tiene una gran comunidad de colaboradores y fanáticos. </a:t>
            </a:r>
          </a:p>
          <a:p>
            <a:r>
              <a:rPr lang="es-ES" dirty="0" err="1" smtClean="0"/>
              <a:t>Meccano</a:t>
            </a:r>
            <a:r>
              <a:rPr lang="es-ES" dirty="0" smtClean="0"/>
              <a:t>, o Erector Set, es un sistema de construcción de modelos que consiste en bandas de metal, placas, vigas angulares, ruedas, ejes y engranajes, todos reutilizables, con tuercas y pernos para conectar las piezas. Le permite armar prototipos funcionales y dispositivos mecánicos. </a:t>
            </a:r>
          </a:p>
          <a:p>
            <a:r>
              <a:rPr lang="es-ES" dirty="0" smtClean="0"/>
              <a:t>La impresión en 3D es el proceso por el cual se crea un objeto sólido basado en un archivo informático de un modelo en 3D. </a:t>
            </a:r>
          </a:p>
        </p:txBody>
      </p:sp>
      <p:pic>
        <p:nvPicPr>
          <p:cNvPr id="4" name="Picture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8AC9088-79C7-4951-BD46-2D7C0A43DB17}"/>
              </a:ext>
            </a:extLst>
          </p:cNvPr>
          <p:cNvPicPr>
            <a:picLocks noChangeAspect="1"/>
          </p:cNvPicPr>
          <p:nvPr/>
        </p:nvPicPr>
        <p:blipFill>
          <a:blip r:embed="rId3"/>
          <a:stretch>
            <a:fillRect/>
          </a:stretch>
        </p:blipFill>
        <p:spPr>
          <a:xfrm>
            <a:off x="6995887" y="105629"/>
            <a:ext cx="1551523" cy="1010841"/>
          </a:xfrm>
          <a:prstGeom prst="rect">
            <a:avLst/>
          </a:prstGeom>
        </p:spPr>
      </p:pic>
    </p:spTree>
    <p:extLst>
      <p:ext uri="{BB962C8B-B14F-4D97-AF65-F5344CB8AC3E}">
        <p14:creationId xmlns="" xmlns:p14="http://schemas.microsoft.com/office/powerpoint/2010/main" val="1766188940"/>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Recursos para la creación de </a:t>
            </a:r>
            <a:r>
              <a:rPr lang="es-ES" sz="1600" dirty="0" smtClean="0"/>
              <a:t>prototipos</a:t>
            </a:r>
            <a:r>
              <a:rPr lang="en-US" sz="1600" dirty="0" smtClean="0"/>
              <a:t/>
            </a:r>
            <a:br>
              <a:rPr lang="en-US" sz="1600" dirty="0" smtClean="0"/>
            </a:br>
            <a:r>
              <a:rPr lang="es-ES" dirty="0" smtClean="0"/>
              <a:t>Kits de herramientas electrónicas</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116867" y="1005153"/>
            <a:ext cx="8910266" cy="3533369"/>
          </a:xfrm>
        </p:spPr>
        <p:txBody>
          <a:bodyPr/>
          <a:lstStyle/>
          <a:p>
            <a:r>
              <a:rPr lang="es-ES" smtClean="0"/>
              <a:t>Aunque es posible crear programas para casi cualquier computadora, algunas plataformas están diseñadas para principiantes. A continuación, se indican algunas de las plataformas más populares:</a:t>
            </a:r>
            <a:endParaRPr lang="es-ES" dirty="0"/>
          </a:p>
          <a:p>
            <a:pPr lvl="1"/>
            <a:r>
              <a:rPr lang="es-ES" smtClean="0"/>
              <a:t>Arduino es una plataforma informática física de código abierto basada en una simple placa de microcontroladores y un entorno de desarrollo para escribir el software de la placa. Se pueden desarrollar objetos interactivos que recogen información de diversos switches o sensores para controlar luces, motores y otros objetos físicos.</a:t>
            </a:r>
          </a:p>
          <a:p>
            <a:pPr lvl="1"/>
            <a:r>
              <a:rPr lang="es-ES" smtClean="0"/>
              <a:t>Raspberry Pi es una computadora de bajo costo del tamaño de una tarjeta de crédito que se conecta a un monitor de computadora o a un televisor. Se opera mediante un teclado y un mouse estándar. Es capaz de funcionar como una computadora, desde navegar en Internet y reproducir video de alta definición, hasta crear hojas de cálculo, procesar texto y usar juegos. </a:t>
            </a:r>
          </a:p>
          <a:p>
            <a:pPr lvl="1"/>
            <a:r>
              <a:rPr lang="es-ES" smtClean="0"/>
              <a:t>Beaglebone es muy similar a Raspberry Pi en tamaño, requisitos de energía y aplicación. Beaglebone tiene más capacidad de procesamiento que Raspberry Pi, por lo tanto es una mejor opción para aplicaciones con mayores requisitos de procesamiento. </a:t>
            </a:r>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1A7A284-F810-42D4-9BF6-09FC8E4C1E2F}"/>
              </a:ext>
            </a:extLst>
          </p:cNvPr>
          <p:cNvPicPr>
            <a:picLocks noChangeAspect="1"/>
          </p:cNvPicPr>
          <p:nvPr/>
        </p:nvPicPr>
        <p:blipFill>
          <a:blip r:embed="rId3"/>
          <a:stretch>
            <a:fillRect/>
          </a:stretch>
        </p:blipFill>
        <p:spPr>
          <a:xfrm>
            <a:off x="7141029" y="100109"/>
            <a:ext cx="1248228" cy="846328"/>
          </a:xfrm>
          <a:prstGeom prst="rect">
            <a:avLst/>
          </a:prstGeom>
        </p:spPr>
      </p:pic>
    </p:spTree>
    <p:extLst>
      <p:ext uri="{BB962C8B-B14F-4D97-AF65-F5344CB8AC3E}">
        <p14:creationId xmlns="" xmlns:p14="http://schemas.microsoft.com/office/powerpoint/2010/main" val="2212587830"/>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Rectangle 34"/>
          <p:cNvSpPr>
            <a:spLocks noGrp="1" noChangeArrowheads="1"/>
          </p:cNvSpPr>
          <p:nvPr>
            <p:ph idx="1"/>
          </p:nvPr>
        </p:nvSpPr>
        <p:spPr/>
        <p:txBody>
          <a:bodyPr/>
          <a:lstStyle/>
          <a:p>
            <a:pPr marL="0" indent="0">
              <a:spcBef>
                <a:spcPct val="30000"/>
              </a:spcBef>
              <a:buNone/>
            </a:pPr>
            <a:r>
              <a:rPr lang="en-US" dirty="0"/>
              <a:t>What activities are associated with this chapter?</a:t>
            </a:r>
            <a:endParaRPr lang="en-US" dirty="0">
              <a:solidFill>
                <a:srgbClr val="00B0F0"/>
              </a:solidFill>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sp>
        <p:nvSpPr>
          <p:cNvPr id="6146" name="Rectangle 33"/>
          <p:cNvSpPr>
            <a:spLocks noGrp="1" noChangeArrowheads="1"/>
          </p:cNvSpPr>
          <p:nvPr>
            <p:ph type="title"/>
          </p:nvPr>
        </p:nvSpPr>
        <p:spPr/>
        <p:txBody>
          <a:bodyPr/>
          <a:lstStyle/>
          <a:p>
            <a:pPr eaLnBrk="1" hangingPunct="1"/>
            <a:r>
              <a:rPr lang="en-US" dirty="0"/>
              <a:t>Chapter 2: Activities</a:t>
            </a:r>
          </a:p>
        </p:txBody>
      </p:sp>
      <p:graphicFrame>
        <p:nvGraphicFramePr>
          <p:cNvPr id="7" name="Content Placeholder 3"/>
          <p:cNvGraphicFramePr>
            <a:graphicFrameLocks/>
          </p:cNvGraphicFramePr>
          <p:nvPr>
            <p:extLst>
              <p:ext uri="{D42A27DB-BD31-4B8C-83A1-F6EECF244321}">
                <p14:modId xmlns="" xmlns:p14="http://schemas.microsoft.com/office/powerpoint/2010/main" val="3835818646"/>
              </p:ext>
            </p:extLst>
          </p:nvPr>
        </p:nvGraphicFramePr>
        <p:xfrm>
          <a:off x="457291" y="1122081"/>
          <a:ext cx="8248043" cy="3293341"/>
        </p:xfrm>
        <a:graphic>
          <a:graphicData uri="http://schemas.openxmlformats.org/drawingml/2006/table">
            <a:tbl>
              <a:tblPr firstRow="1" bandRow="1">
                <a:tableStyleId>{5C22544A-7EE6-4342-B048-85BDC9FD1C3A}</a:tableStyleId>
              </a:tblPr>
              <a:tblGrid>
                <a:gridCol w="1318433">
                  <a:extLst>
                    <a:ext uri="{9D8B030D-6E8A-4147-A177-3AD203B41FA5}">
                      <a16:colId xmlns:a16="http://schemas.microsoft.com/office/drawing/2014/main" xmlns="" val="20001"/>
                    </a:ext>
                  </a:extLst>
                </a:gridCol>
                <a:gridCol w="2168035">
                  <a:extLst>
                    <a:ext uri="{9D8B030D-6E8A-4147-A177-3AD203B41FA5}">
                      <a16:colId xmlns:a16="http://schemas.microsoft.com/office/drawing/2014/main" xmlns="" val="3156509146"/>
                    </a:ext>
                  </a:extLst>
                </a:gridCol>
                <a:gridCol w="4761575">
                  <a:extLst>
                    <a:ext uri="{9D8B030D-6E8A-4147-A177-3AD203B41FA5}">
                      <a16:colId xmlns:a16="http://schemas.microsoft.com/office/drawing/2014/main" xmlns="" val="20002"/>
                    </a:ext>
                  </a:extLst>
                </a:gridCol>
              </a:tblGrid>
              <a:tr h="293541">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dirty="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200" dirty="0"/>
                        <a:t>Activity Type</a:t>
                      </a:r>
                    </a:p>
                  </a:txBody>
                  <a:tcPr marL="68580" marR="68580" marT="34290" marB="34290" anchor="ctr"/>
                </a:tc>
                <a:tc>
                  <a:txBody>
                    <a:bodyPr/>
                    <a:lstStyle/>
                    <a:p>
                      <a:r>
                        <a:rPr lang="en-US" sz="1200" dirty="0"/>
                        <a:t>Activity Name</a:t>
                      </a:r>
                    </a:p>
                  </a:txBody>
                  <a:tcPr marL="68580" marR="68580" marT="34290" marB="34290" anchor="ctr"/>
                </a:tc>
                <a:extLst>
                  <a:ext uri="{0D108BD9-81ED-4DB2-BD59-A6C34878D82A}">
                    <a16:rowId xmlns:a16="http://schemas.microsoft.com/office/drawing/2014/main" xmlns="" val="10000"/>
                  </a:ext>
                </a:extLst>
              </a:tr>
              <a:tr h="299980">
                <a:tc>
                  <a:txBody>
                    <a:bodyPr/>
                    <a:lstStyle/>
                    <a:p>
                      <a:pPr algn="ctr"/>
                      <a:r>
                        <a:rPr lang="en-US" sz="1100" dirty="0"/>
                        <a:t>2.1.1.1</a:t>
                      </a:r>
                    </a:p>
                  </a:txBody>
                  <a:tcPr marL="68580" marR="68580" marT="34290" marB="34290" anchor="ctr"/>
                </a:tc>
                <a:tc>
                  <a:txBody>
                    <a:bodyPr/>
                    <a:lstStyle/>
                    <a:p>
                      <a:r>
                        <a:rPr lang="en-US" sz="1100" dirty="0"/>
                        <a:t>Activity</a:t>
                      </a:r>
                    </a:p>
                  </a:txBody>
                  <a:tcPr marL="68580" marR="68580" marT="34290" marB="34290" anchor="ctr"/>
                </a:tc>
                <a:tc>
                  <a:txBody>
                    <a:bodyPr/>
                    <a:lstStyle/>
                    <a:p>
                      <a:r>
                        <a:rPr lang="en-US" sz="1100" dirty="0"/>
                        <a:t>Follow the Flowchart</a:t>
                      </a:r>
                    </a:p>
                  </a:txBody>
                  <a:tcPr marL="68580" marR="68580" marT="34290" marB="34290" anchor="ctr"/>
                </a:tc>
                <a:extLst>
                  <a:ext uri="{0D108BD9-81ED-4DB2-BD59-A6C34878D82A}">
                    <a16:rowId xmlns:a16="http://schemas.microsoft.com/office/drawing/2014/main" xmlns="" val="10001"/>
                  </a:ext>
                </a:extLst>
              </a:tr>
              <a:tr h="299980">
                <a:tc>
                  <a:txBody>
                    <a:bodyPr/>
                    <a:lstStyle/>
                    <a:p>
                      <a:pPr algn="ctr"/>
                      <a:r>
                        <a:rPr lang="en-US" sz="1100" dirty="0"/>
                        <a:t>2.1.1.6</a:t>
                      </a:r>
                    </a:p>
                  </a:txBody>
                  <a:tcPr marL="68580" marR="68580" marT="34290" marB="34290" anchor="ctr"/>
                </a:tc>
                <a:tc>
                  <a:txBody>
                    <a:bodyPr/>
                    <a:lstStyle/>
                    <a:p>
                      <a:r>
                        <a:rPr lang="en-US" sz="1100" dirty="0"/>
                        <a:t>Activity</a:t>
                      </a:r>
                    </a:p>
                  </a:txBody>
                  <a:tcPr marL="68580" marR="68580" marT="34290" marB="34290" anchor="ctr"/>
                </a:tc>
                <a:tc>
                  <a:txBody>
                    <a:bodyPr/>
                    <a:lstStyle/>
                    <a:p>
                      <a:r>
                        <a:rPr lang="en-US" sz="1100" dirty="0" smtClean="0"/>
                        <a:t>Programming</a:t>
                      </a:r>
                      <a:r>
                        <a:rPr lang="en-US" sz="1100" baseline="0" dirty="0" smtClean="0"/>
                        <a:t> Language Concepts</a:t>
                      </a:r>
                      <a:endParaRPr lang="en-US" sz="1100" dirty="0"/>
                    </a:p>
                  </a:txBody>
                  <a:tcPr marL="68580" marR="68580" marT="34290" marB="34290" anchor="ctr"/>
                </a:tc>
                <a:extLst>
                  <a:ext uri="{0D108BD9-81ED-4DB2-BD59-A6C34878D82A}">
                    <a16:rowId xmlns:a16="http://schemas.microsoft.com/office/drawing/2014/main" xmlns="" val="10002"/>
                  </a:ext>
                </a:extLst>
              </a:tr>
              <a:tr h="299980">
                <a:tc>
                  <a:txBody>
                    <a:bodyPr/>
                    <a:lstStyle/>
                    <a:p>
                      <a:pPr algn="ctr"/>
                      <a:r>
                        <a:rPr lang="en-US" sz="1100" dirty="0"/>
                        <a:t>2.1.1.7</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Identify Programming Terms</a:t>
                      </a:r>
                    </a:p>
                  </a:txBody>
                  <a:tcPr marL="68580" marR="68580" marT="34290" marB="34290" anchor="ctr"/>
                </a:tc>
                <a:extLst>
                  <a:ext uri="{0D108BD9-81ED-4DB2-BD59-A6C34878D82A}">
                    <a16:rowId xmlns:a16="http://schemas.microsoft.com/office/drawing/2014/main" xmlns="" val="10003"/>
                  </a:ext>
                </a:extLst>
              </a:tr>
              <a:tr h="299980">
                <a:tc>
                  <a:txBody>
                    <a:bodyPr/>
                    <a:lstStyle/>
                    <a:p>
                      <a:pPr algn="ctr"/>
                      <a:r>
                        <a:rPr lang="en-US" sz="1100" dirty="0"/>
                        <a:t>2.1.1.8</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Create a Process Flowchart</a:t>
                      </a:r>
                    </a:p>
                  </a:txBody>
                  <a:tcPr marL="68580" marR="68580" marT="34290" marB="34290" anchor="ctr"/>
                </a:tc>
                <a:extLst>
                  <a:ext uri="{0D108BD9-81ED-4DB2-BD59-A6C34878D82A}">
                    <a16:rowId xmlns:a16="http://schemas.microsoft.com/office/drawing/2014/main" xmlns="" val="10004"/>
                  </a:ext>
                </a:extLst>
              </a:tr>
              <a:tr h="299980">
                <a:tc>
                  <a:txBody>
                    <a:bodyPr/>
                    <a:lstStyle/>
                    <a:p>
                      <a:pPr algn="ctr"/>
                      <a:r>
                        <a:rPr lang="en-US" sz="1100" dirty="0"/>
                        <a:t>2.1.1.9</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Topic Assessment</a:t>
                      </a:r>
                    </a:p>
                  </a:txBody>
                  <a:tcPr marL="68580" marR="68580" marT="34290" marB="34290" anchor="ctr"/>
                </a:tc>
                <a:tc>
                  <a:txBody>
                    <a:bodyPr/>
                    <a:lstStyle/>
                    <a:p>
                      <a:r>
                        <a:rPr lang="en-US" sz="1100" dirty="0"/>
                        <a:t>Match the Flowchart Symbol to the Task</a:t>
                      </a:r>
                    </a:p>
                  </a:txBody>
                  <a:tcPr marL="68580" marR="68580" marT="34290" marB="34290" anchor="ctr"/>
                </a:tc>
                <a:extLst>
                  <a:ext uri="{0D108BD9-81ED-4DB2-BD59-A6C34878D82A}">
                    <a16:rowId xmlns:a16="http://schemas.microsoft.com/office/drawing/2014/main" xmlns="" val="10005"/>
                  </a:ext>
                </a:extLst>
              </a:tr>
              <a:tr h="299980">
                <a:tc>
                  <a:txBody>
                    <a:bodyPr/>
                    <a:lstStyle/>
                    <a:p>
                      <a:pPr algn="ctr"/>
                      <a:r>
                        <a:rPr lang="en-US" sz="1100" dirty="0"/>
                        <a:t>2.1.2.3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r>
                        <a:rPr lang="en-US" sz="1100" dirty="0"/>
                        <a:t>Blinking an LED Using </a:t>
                      </a:r>
                      <a:r>
                        <a:rPr lang="en-US" sz="1100" dirty="0" err="1"/>
                        <a:t>Blockly</a:t>
                      </a:r>
                      <a:endParaRPr lang="en-US" sz="1100" dirty="0"/>
                    </a:p>
                  </a:txBody>
                  <a:tcPr marL="68580" marR="68580" marT="34290" marB="34290" anchor="ctr"/>
                </a:tc>
                <a:extLst>
                  <a:ext uri="{0D108BD9-81ED-4DB2-BD59-A6C34878D82A}">
                    <a16:rowId xmlns:a16="http://schemas.microsoft.com/office/drawing/2014/main" xmlns="" val="10006"/>
                  </a:ext>
                </a:extLst>
              </a:tr>
              <a:tr h="299980">
                <a:tc>
                  <a:txBody>
                    <a:bodyPr/>
                    <a:lstStyle/>
                    <a:p>
                      <a:pPr algn="ctr"/>
                      <a:r>
                        <a:rPr lang="en-US" sz="1100" dirty="0"/>
                        <a:t>2.1.3.6</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r>
                        <a:rPr lang="en-US" sz="1100" dirty="0"/>
                        <a:t>Setting Up a Virtualized Server Environment</a:t>
                      </a:r>
                    </a:p>
                  </a:txBody>
                  <a:tcPr marL="68580" marR="68580" marT="34290" marB="34290" anchor="ctr"/>
                </a:tc>
                <a:extLst>
                  <a:ext uri="{0D108BD9-81ED-4DB2-BD59-A6C34878D82A}">
                    <a16:rowId xmlns:a16="http://schemas.microsoft.com/office/drawing/2014/main" xmlns="" val="10007"/>
                  </a:ext>
                </a:extLst>
              </a:tr>
              <a:tr h="299980">
                <a:tc>
                  <a:txBody>
                    <a:bodyPr/>
                    <a:lstStyle/>
                    <a:p>
                      <a:pPr algn="ctr"/>
                      <a:r>
                        <a:rPr lang="en-US" sz="1100" dirty="0"/>
                        <a:t>2.1.3.7</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r>
                        <a:rPr lang="en-US" sz="1100" dirty="0"/>
                        <a:t>Basic Python Programming</a:t>
                      </a:r>
                    </a:p>
                  </a:txBody>
                  <a:tcPr marL="68580" marR="68580" marT="34290" marB="34290" anchor="ctr"/>
                </a:tc>
                <a:extLst>
                  <a:ext uri="{0D108BD9-81ED-4DB2-BD59-A6C34878D82A}">
                    <a16:rowId xmlns:a16="http://schemas.microsoft.com/office/drawing/2014/main" xmlns="" val="10008"/>
                  </a:ext>
                </a:extLst>
              </a:tr>
              <a:tr h="299980">
                <a:tc>
                  <a:txBody>
                    <a:bodyPr/>
                    <a:lstStyle/>
                    <a:p>
                      <a:pPr algn="ctr"/>
                      <a:r>
                        <a:rPr lang="en-US" sz="1100" dirty="0"/>
                        <a:t>2.1.3.8</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r>
                        <a:rPr lang="en-US" sz="1100" dirty="0"/>
                        <a:t>Create a Simple Game with Python</a:t>
                      </a:r>
                    </a:p>
                  </a:txBody>
                  <a:tcPr marL="68580" marR="68580" marT="34290" marB="34290" anchor="ctr"/>
                </a:tc>
                <a:extLst>
                  <a:ext uri="{0D108BD9-81ED-4DB2-BD59-A6C34878D82A}">
                    <a16:rowId xmlns:a16="http://schemas.microsoft.com/office/drawing/2014/main" xmlns="" val="2582900979"/>
                  </a:ext>
                </a:extLst>
              </a:tr>
              <a:tr h="299980">
                <a:tc>
                  <a:txBody>
                    <a:bodyPr/>
                    <a:lstStyle/>
                    <a:p>
                      <a:pPr algn="ctr"/>
                      <a:r>
                        <a:rPr lang="en-US" sz="1100" dirty="0" smtClean="0"/>
                        <a:t>2.2.2.5</a:t>
                      </a:r>
                      <a:endParaRPr lang="en-US" sz="1100" dirty="0"/>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Optional Lab</a:t>
                      </a:r>
                    </a:p>
                  </a:txBody>
                  <a:tcPr marL="68580" marR="68580" marT="34290" marB="34290" anchor="ctr"/>
                </a:tc>
                <a:tc>
                  <a:txBody>
                    <a:bodyPr/>
                    <a:lstStyle/>
                    <a:p>
                      <a:r>
                        <a:rPr lang="en-US" sz="1100" dirty="0"/>
                        <a:t>Setting up PL-App with the Raspberry Pi</a:t>
                      </a:r>
                    </a:p>
                  </a:txBody>
                  <a:tcPr marL="68580" marR="68580" marT="34290" marB="34290" anchor="ctr"/>
                </a:tc>
                <a:extLst>
                  <a:ext uri="{0D108BD9-81ED-4DB2-BD59-A6C34878D82A}">
                    <a16:rowId xmlns:a16="http://schemas.microsoft.com/office/drawing/2014/main" xmlns="" val="3406068602"/>
                  </a:ext>
                </a:extLst>
              </a:tr>
            </a:tbl>
          </a:graphicData>
        </a:graphic>
      </p:graphicFrame>
    </p:spTree>
    <p:extLst>
      <p:ext uri="{BB962C8B-B14F-4D97-AF65-F5344CB8AC3E}">
        <p14:creationId xmlns="" xmlns:p14="http://schemas.microsoft.com/office/powerpoint/2010/main" val="2145273728"/>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Recursos para la creación de </a:t>
            </a:r>
            <a:r>
              <a:rPr lang="es-ES" sz="1600" dirty="0" smtClean="0"/>
              <a:t>prototipos</a:t>
            </a:r>
            <a:r>
              <a:rPr lang="en-US" sz="1600" dirty="0" smtClean="0"/>
              <a:t/>
            </a:r>
            <a:br>
              <a:rPr lang="en-US" sz="1600" dirty="0" smtClean="0"/>
            </a:br>
            <a:r>
              <a:rPr lang="es-ES" dirty="0" smtClean="0"/>
              <a:t>Recursos de programación</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0" y="1738873"/>
            <a:ext cx="8910266" cy="2112523"/>
          </a:xfrm>
        </p:spPr>
        <p:txBody>
          <a:bodyPr/>
          <a:lstStyle/>
          <a:p>
            <a:pPr>
              <a:lnSpc>
                <a:spcPct val="98000"/>
              </a:lnSpc>
            </a:pPr>
            <a:r>
              <a:rPr lang="es-ES" dirty="0" smtClean="0"/>
              <a:t>La programación es fundamental para </a:t>
            </a:r>
            <a:r>
              <a:rPr lang="es-ES" dirty="0" err="1" smtClean="0"/>
              <a:t>IoT</a:t>
            </a:r>
            <a:r>
              <a:rPr lang="es-ES" dirty="0" smtClean="0"/>
              <a:t>. La creación de un código personalizado es muy útil cuando se desarrolla una solución de </a:t>
            </a:r>
            <a:r>
              <a:rPr lang="es-ES" dirty="0" err="1" smtClean="0"/>
              <a:t>IoT</a:t>
            </a:r>
            <a:r>
              <a:rPr lang="es-ES" dirty="0" smtClean="0"/>
              <a:t>. Existen muchos otros recursos gratuitos que pueden ayudarlo a aprender sobre programación:</a:t>
            </a:r>
            <a:endParaRPr lang="es-ES" dirty="0"/>
          </a:p>
          <a:p>
            <a:pPr lvl="1">
              <a:lnSpc>
                <a:spcPct val="98000"/>
              </a:lnSpc>
            </a:pPr>
            <a:r>
              <a:rPr lang="es-ES" dirty="0" smtClean="0"/>
              <a:t>El MIT </a:t>
            </a:r>
            <a:r>
              <a:rPr lang="es-ES" dirty="0" err="1" smtClean="0"/>
              <a:t>OpenCourseWare</a:t>
            </a:r>
            <a:r>
              <a:rPr lang="es-ES" dirty="0" smtClean="0"/>
              <a:t> (OCW) es una publicación basada en la Web de casi todo el contenido de los cursos de MIT. Abierto y disponible para todo el mundo, OCW es un excelente lugar para familiarizarse con la programación informática de manera gratuita. Se pueden buscar cursos de OCW relacionados con programación en </a:t>
            </a:r>
            <a:r>
              <a:rPr lang="es-ES" dirty="0">
                <a:hlinkClick r:id="rId3"/>
              </a:rPr>
              <a:t>http://ocw.mit.edu/courses/intro-programming</a:t>
            </a:r>
            <a:r>
              <a:rPr lang="es-ES" dirty="0" smtClean="0"/>
              <a:t>.</a:t>
            </a:r>
          </a:p>
          <a:p>
            <a:pPr lvl="1">
              <a:lnSpc>
                <a:spcPct val="98000"/>
              </a:lnSpc>
            </a:pPr>
            <a:r>
              <a:rPr lang="es-ES" dirty="0" err="1" smtClean="0"/>
              <a:t>Khan</a:t>
            </a:r>
            <a:r>
              <a:rPr lang="es-ES" dirty="0" smtClean="0"/>
              <a:t> </a:t>
            </a:r>
            <a:r>
              <a:rPr lang="es-ES" dirty="0" err="1" smtClean="0"/>
              <a:t>Academy</a:t>
            </a:r>
            <a:r>
              <a:rPr lang="es-ES" dirty="0" smtClean="0"/>
              <a:t> es un sitio web educativo sin fines de lucro creado en 2006 para proporcionar “educación libre, de primera clase, a cualquier persona y en cualquier lugar”. Las lecciones relacionadas con la programación informática se pueden encontrar en </a:t>
            </a:r>
            <a:r>
              <a:rPr lang="es-ES" dirty="0">
                <a:hlinkClick r:id="rId4"/>
              </a:rPr>
              <a:t>https://www.khanacademy.org/computing/cs</a:t>
            </a:r>
          </a:p>
          <a:p>
            <a:pPr lvl="1">
              <a:lnSpc>
                <a:spcPct val="98000"/>
              </a:lnSpc>
            </a:pPr>
            <a:r>
              <a:rPr lang="es-ES" dirty="0" err="1" smtClean="0"/>
              <a:t>Code</a:t>
            </a:r>
            <a:r>
              <a:rPr lang="es-ES" dirty="0" smtClean="0"/>
              <a:t> </a:t>
            </a:r>
            <a:r>
              <a:rPr lang="es-ES" dirty="0" err="1" smtClean="0"/>
              <a:t>Academy</a:t>
            </a:r>
            <a:r>
              <a:rPr lang="es-ES" dirty="0" smtClean="0"/>
              <a:t> es otro excelente recurso. Se basa en la interactividad para enseñar a las personas a escribir programas informáticos. Los puede encontrar en </a:t>
            </a:r>
            <a:r>
              <a:rPr lang="es-ES" dirty="0">
                <a:hlinkClick r:id="rId5"/>
              </a:rPr>
              <a:t>http://www.codeacademy.com</a:t>
            </a:r>
            <a:r>
              <a:rPr lang="es-ES" dirty="0" smtClean="0"/>
              <a:t>.</a:t>
            </a:r>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19716F8-B2D1-44C8-9220-F875D2D65EA9}"/>
              </a:ext>
            </a:extLst>
          </p:cNvPr>
          <p:cNvPicPr>
            <a:picLocks noChangeAspect="1"/>
          </p:cNvPicPr>
          <p:nvPr/>
        </p:nvPicPr>
        <p:blipFill>
          <a:blip r:embed="rId6"/>
          <a:stretch>
            <a:fillRect/>
          </a:stretch>
        </p:blipFill>
        <p:spPr>
          <a:xfrm>
            <a:off x="6212114" y="282502"/>
            <a:ext cx="1925184" cy="1470885"/>
          </a:xfrm>
          <a:prstGeom prst="rect">
            <a:avLst/>
          </a:prstGeom>
        </p:spPr>
      </p:pic>
    </p:spTree>
    <p:extLst>
      <p:ext uri="{BB962C8B-B14F-4D97-AF65-F5344CB8AC3E}">
        <p14:creationId xmlns="" xmlns:p14="http://schemas.microsoft.com/office/powerpoint/2010/main" val="678058068"/>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Recursos para la creación de </a:t>
            </a:r>
            <a:r>
              <a:rPr lang="es-ES" sz="1600" dirty="0" smtClean="0"/>
              <a:t>prototipos</a:t>
            </a:r>
            <a:r>
              <a:rPr lang="en-US" sz="1600" dirty="0" smtClean="0"/>
              <a:t/>
            </a:r>
            <a:br>
              <a:rPr lang="en-US" sz="1600" dirty="0" smtClean="0"/>
            </a:br>
            <a:r>
              <a:rPr lang="es-ES" dirty="0" smtClean="0"/>
              <a:t>Talleres de invención y de emprendimiento en la comunidad</a:t>
            </a:r>
          </a:p>
        </p:txBody>
      </p:sp>
      <p:sp>
        <p:nvSpPr>
          <p:cNvPr id="3" name="Content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F5F8972-EDA1-44F3-BF0E-414D1784B211}"/>
              </a:ext>
            </a:extLst>
          </p:cNvPr>
          <p:cNvSpPr>
            <a:spLocks noGrp="1"/>
          </p:cNvSpPr>
          <p:nvPr>
            <p:ph idx="1"/>
          </p:nvPr>
        </p:nvSpPr>
        <p:spPr>
          <a:xfrm>
            <a:off x="116867" y="1030515"/>
            <a:ext cx="4477993" cy="3381828"/>
          </a:xfrm>
        </p:spPr>
        <p:txBody>
          <a:bodyPr/>
          <a:lstStyle/>
          <a:p>
            <a:r>
              <a:rPr lang="es-ES" sz="1400" dirty="0" smtClean="0"/>
              <a:t>Entonces, es probable que haya creado algo realmente genial. ¿Qué hacer ahora? Existen varios lugares en los que puede recibir ayuda para exponer su idea o su prototipo a otros.</a:t>
            </a:r>
          </a:p>
          <a:p>
            <a:r>
              <a:rPr lang="es-ES" sz="1400" dirty="0" smtClean="0"/>
              <a:t>Investigue cuáles son las opciones disponibles en su comunidad. </a:t>
            </a:r>
          </a:p>
          <a:p>
            <a:r>
              <a:rPr lang="es-ES" sz="1400" dirty="0" smtClean="0"/>
              <a:t>Internet tiene muchos recursos para ayudar a que su idea tenga exposición. </a:t>
            </a:r>
            <a:r>
              <a:rPr lang="es-ES" sz="1400" dirty="0" err="1" smtClean="0"/>
              <a:t>Quirky</a:t>
            </a:r>
            <a:r>
              <a:rPr lang="es-ES" sz="1400" dirty="0" smtClean="0"/>
              <a:t> es un buen ejemplo. </a:t>
            </a:r>
            <a:r>
              <a:rPr lang="es-ES" sz="1400" dirty="0" err="1" smtClean="0"/>
              <a:t>Quirky</a:t>
            </a:r>
            <a:r>
              <a:rPr lang="es-ES" sz="1400" dirty="0" smtClean="0"/>
              <a:t> permite que los usuarios compartan sus ideas. Cuando se envía una idea, otros usuarios de </a:t>
            </a:r>
            <a:r>
              <a:rPr lang="es-ES" sz="1400" dirty="0" err="1" smtClean="0"/>
              <a:t>Quirky</a:t>
            </a:r>
            <a:r>
              <a:rPr lang="es-ES" sz="1400" dirty="0" smtClean="0"/>
              <a:t> pueden votar y elegir si desean apoyarla o no. Si una idea es buena, se puede convertir en un producto real. Puede conocer más acerca de </a:t>
            </a:r>
            <a:r>
              <a:rPr lang="es-ES" sz="1400" dirty="0" err="1" smtClean="0"/>
              <a:t>Quirky</a:t>
            </a:r>
            <a:r>
              <a:rPr lang="es-ES" sz="1400" dirty="0" smtClean="0"/>
              <a:t> en </a:t>
            </a:r>
            <a:r>
              <a:rPr lang="es-ES" sz="1400" dirty="0" smtClean="0">
                <a:hlinkClick r:id="rId3"/>
              </a:rPr>
              <a:t>https</a:t>
            </a:r>
            <a:r>
              <a:rPr lang="es-ES" sz="1400" dirty="0">
                <a:hlinkClick r:id="rId3"/>
              </a:rPr>
              <a:t>://www.quirky.com/how-it-works</a:t>
            </a:r>
            <a:r>
              <a:rPr lang="es-ES" sz="1400" dirty="0" smtClean="0"/>
              <a:t>.</a:t>
            </a:r>
          </a:p>
        </p:txBody>
      </p:sp>
      <p:pic>
        <p:nvPicPr>
          <p:cNvPr id="2" name="Picture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F3B5149-D207-42C3-8F27-8666C13C561B}"/>
              </a:ext>
            </a:extLst>
          </p:cNvPr>
          <p:cNvPicPr>
            <a:picLocks noChangeAspect="1"/>
          </p:cNvPicPr>
          <p:nvPr/>
        </p:nvPicPr>
        <p:blipFill>
          <a:blip r:embed="rId4"/>
          <a:stretch>
            <a:fillRect/>
          </a:stretch>
        </p:blipFill>
        <p:spPr>
          <a:xfrm>
            <a:off x="4686622" y="1364342"/>
            <a:ext cx="3773618" cy="2490461"/>
          </a:xfrm>
          <a:prstGeom prst="rect">
            <a:avLst/>
          </a:prstGeom>
        </p:spPr>
      </p:pic>
    </p:spTree>
    <p:extLst>
      <p:ext uri="{BB962C8B-B14F-4D97-AF65-F5344CB8AC3E}">
        <p14:creationId xmlns="" xmlns:p14="http://schemas.microsoft.com/office/powerpoint/2010/main" val="2831413836"/>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Recursos para la creación de </a:t>
            </a:r>
            <a:r>
              <a:rPr lang="es-ES" sz="1600" dirty="0" smtClean="0"/>
              <a:t>prototipos</a:t>
            </a:r>
            <a:r>
              <a:rPr lang="en-US" sz="1600" dirty="0" smtClean="0"/>
              <a:t/>
            </a:r>
            <a:br>
              <a:rPr lang="en-US" sz="1600" dirty="0" smtClean="0"/>
            </a:br>
            <a:r>
              <a:rPr lang="es-ES" spc="-30" dirty="0" smtClean="0"/>
              <a:t>Práctica de laboratorio: configuración de PL–App con </a:t>
            </a:r>
            <a:r>
              <a:rPr lang="es-ES" spc="-30" dirty="0" err="1" smtClean="0"/>
              <a:t>Raspberry</a:t>
            </a:r>
            <a:r>
              <a:rPr lang="es-ES" spc="-30" dirty="0" smtClean="0"/>
              <a:t> Pi</a:t>
            </a:r>
          </a:p>
        </p:txBody>
      </p:sp>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8E83FA8-ACA5-412B-9398-F76B252C557A}"/>
              </a:ext>
            </a:extLst>
          </p:cNvPr>
          <p:cNvPicPr>
            <a:picLocks noChangeAspect="1"/>
          </p:cNvPicPr>
          <p:nvPr/>
        </p:nvPicPr>
        <p:blipFill>
          <a:blip r:embed="rId3"/>
          <a:stretch>
            <a:fillRect/>
          </a:stretch>
        </p:blipFill>
        <p:spPr>
          <a:xfrm>
            <a:off x="2956205" y="798944"/>
            <a:ext cx="3231590" cy="3952421"/>
          </a:xfrm>
          <a:prstGeom prst="rect">
            <a:avLst/>
          </a:prstGeom>
          <a:ln>
            <a:solidFill>
              <a:schemeClr val="tx1"/>
            </a:solidFill>
          </a:ln>
        </p:spPr>
      </p:pic>
    </p:spTree>
    <p:extLst>
      <p:ext uri="{BB962C8B-B14F-4D97-AF65-F5344CB8AC3E}">
        <p14:creationId xmlns="" xmlns:p14="http://schemas.microsoft.com/office/powerpoint/2010/main" val="177625234"/>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Recursos para la creación de </a:t>
            </a:r>
            <a:r>
              <a:rPr lang="es-ES" sz="1600" dirty="0" smtClean="0"/>
              <a:t>prototipos</a:t>
            </a:r>
            <a:r>
              <a:rPr lang="en-US" sz="1600" dirty="0" smtClean="0"/>
              <a:t/>
            </a:r>
            <a:br>
              <a:rPr lang="en-US" sz="1600" dirty="0" smtClean="0"/>
            </a:br>
            <a:r>
              <a:rPr lang="es-ES" dirty="0" smtClean="0"/>
              <a:t>Práctica de laboratorio opcional: uso de una notebook de PL-App</a:t>
            </a:r>
          </a:p>
        </p:txBody>
      </p:sp>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A138CEE-98D5-477A-9222-B25D525DD10E}"/>
              </a:ext>
            </a:extLst>
          </p:cNvPr>
          <p:cNvPicPr>
            <a:picLocks noChangeAspect="1"/>
          </p:cNvPicPr>
          <p:nvPr/>
        </p:nvPicPr>
        <p:blipFill>
          <a:blip r:embed="rId3"/>
          <a:stretch>
            <a:fillRect/>
          </a:stretch>
        </p:blipFill>
        <p:spPr>
          <a:xfrm>
            <a:off x="2404383" y="930157"/>
            <a:ext cx="3638550" cy="4171950"/>
          </a:xfrm>
          <a:prstGeom prst="rect">
            <a:avLst/>
          </a:prstGeom>
          <a:ln>
            <a:solidFill>
              <a:schemeClr val="tx1"/>
            </a:solidFill>
          </a:ln>
        </p:spPr>
      </p:pic>
    </p:spTree>
    <p:extLst>
      <p:ext uri="{BB962C8B-B14F-4D97-AF65-F5344CB8AC3E}">
        <p14:creationId xmlns="" xmlns:p14="http://schemas.microsoft.com/office/powerpoint/2010/main" val="440011545"/>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75683"/>
            <a:ext cx="9144000" cy="757551"/>
          </a:xfrm>
        </p:spPr>
        <p:txBody>
          <a:bodyPr/>
          <a:lstStyle/>
          <a:p>
            <a:pPr>
              <a:lnSpc>
                <a:spcPct val="90000"/>
              </a:lnSpc>
            </a:pPr>
            <a:r>
              <a:rPr lang="es-ES" sz="1600" dirty="0"/>
              <a:t>Recursos para la creación de </a:t>
            </a:r>
            <a:r>
              <a:rPr lang="es-ES" sz="1600" dirty="0" smtClean="0"/>
              <a:t>prototipos</a:t>
            </a:r>
            <a:r>
              <a:rPr lang="en-US" sz="1600" dirty="0" smtClean="0"/>
              <a:t/>
            </a:r>
            <a:br>
              <a:rPr lang="en-US" sz="1600" dirty="0" smtClean="0"/>
            </a:br>
            <a:r>
              <a:rPr lang="es-ES" dirty="0" smtClean="0"/>
              <a:t>Práctica de laboratorio opcional: activación de un LED con </a:t>
            </a:r>
            <a:r>
              <a:rPr lang="es-ES" dirty="0" err="1" smtClean="0"/>
              <a:t>Raspberry</a:t>
            </a:r>
            <a:r>
              <a:rPr lang="es-ES" dirty="0" smtClean="0"/>
              <a:t> Pi y PL–App</a:t>
            </a:r>
          </a:p>
        </p:txBody>
      </p:sp>
      <p:pic>
        <p:nvPicPr>
          <p:cNvPr id="6" name="Picture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0E0FFC3-5F60-4565-A79C-72C75C1F344B}"/>
              </a:ext>
            </a:extLst>
          </p:cNvPr>
          <p:cNvPicPr>
            <a:picLocks noChangeAspect="1"/>
          </p:cNvPicPr>
          <p:nvPr/>
        </p:nvPicPr>
        <p:blipFill>
          <a:blip r:embed="rId3"/>
          <a:stretch>
            <a:fillRect/>
          </a:stretch>
        </p:blipFill>
        <p:spPr>
          <a:xfrm>
            <a:off x="1494973" y="918703"/>
            <a:ext cx="5609940" cy="3707153"/>
          </a:xfrm>
          <a:prstGeom prst="rect">
            <a:avLst/>
          </a:prstGeom>
          <a:ln>
            <a:solidFill>
              <a:schemeClr val="tx1"/>
            </a:solidFill>
          </a:ln>
        </p:spPr>
      </p:pic>
    </p:spTree>
    <p:extLst>
      <p:ext uri="{BB962C8B-B14F-4D97-AF65-F5344CB8AC3E}">
        <p14:creationId xmlns="" xmlns:p14="http://schemas.microsoft.com/office/powerpoint/2010/main" val="4137661651"/>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Recursos para la creación de </a:t>
            </a:r>
            <a:r>
              <a:rPr lang="es-ES" sz="1600" dirty="0" smtClean="0"/>
              <a:t>prototipos</a:t>
            </a:r>
            <a:r>
              <a:rPr lang="en-US" sz="1600" dirty="0" smtClean="0"/>
              <a:t/>
            </a:r>
            <a:br>
              <a:rPr lang="en-US" sz="1600" dirty="0" smtClean="0"/>
            </a:br>
            <a:r>
              <a:rPr lang="es-ES" dirty="0" smtClean="0"/>
              <a:t>Práctica de laboratorio opcional: introducción a </a:t>
            </a:r>
            <a:r>
              <a:rPr lang="es-ES" dirty="0" err="1" smtClean="0"/>
              <a:t>Arduino</a:t>
            </a:r>
            <a:endParaRPr lang="es-ES" dirty="0" smtClean="0"/>
          </a:p>
        </p:txBody>
      </p:sp>
      <p:pic>
        <p:nvPicPr>
          <p:cNvPr id="5" name="Pictur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23E957A-5331-45A9-981D-4CE13B7E54A5}"/>
              </a:ext>
            </a:extLst>
          </p:cNvPr>
          <p:cNvPicPr>
            <a:picLocks noChangeAspect="1"/>
          </p:cNvPicPr>
          <p:nvPr/>
        </p:nvPicPr>
        <p:blipFill>
          <a:blip r:embed="rId3"/>
          <a:stretch>
            <a:fillRect/>
          </a:stretch>
        </p:blipFill>
        <p:spPr>
          <a:xfrm>
            <a:off x="2119086" y="798944"/>
            <a:ext cx="4052887" cy="3915501"/>
          </a:xfrm>
          <a:prstGeom prst="rect">
            <a:avLst/>
          </a:prstGeom>
          <a:ln>
            <a:solidFill>
              <a:schemeClr val="tx1"/>
            </a:solidFill>
          </a:ln>
        </p:spPr>
      </p:pic>
    </p:spTree>
    <p:extLst>
      <p:ext uri="{BB962C8B-B14F-4D97-AF65-F5344CB8AC3E}">
        <p14:creationId xmlns="" xmlns:p14="http://schemas.microsoft.com/office/powerpoint/2010/main" val="506855394"/>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smtClean="0"/>
              <a:t>2.3 Resumen del capítulo</a:t>
            </a:r>
          </a:p>
        </p:txBody>
      </p:sp>
    </p:spTree>
    <p:extLst>
      <p:ext uri="{BB962C8B-B14F-4D97-AF65-F5344CB8AC3E}">
        <p14:creationId xmlns="" xmlns:p14="http://schemas.microsoft.com/office/powerpoint/2010/main" val="3886944279"/>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s-ES" altLang="en-US" sz="1600" dirty="0"/>
              <a:t>Resumen del capítulo</a:t>
            </a:r>
            <a:r>
              <a:t/>
            </a:r>
            <a:br/>
            <a:r>
              <a:rPr lang="es-ES" smtClean="0"/>
              <a:t>Resumen</a:t>
            </a:r>
            <a:endParaRPr lang="es-ES" altLang="en-US" sz="1800" dirty="0">
              <a:solidFill>
                <a:srgbClr val="FF0000"/>
              </a:solidFill>
            </a:endParaRPr>
          </a:p>
        </p:txBody>
      </p:sp>
      <p:sp>
        <p:nvSpPr>
          <p:cNvPr id="3" name="Content Placeholder 2"/>
          <p:cNvSpPr>
            <a:spLocks noGrp="1"/>
          </p:cNvSpPr>
          <p:nvPr>
            <p:ph idx="1"/>
          </p:nvPr>
        </p:nvSpPr>
        <p:spPr>
          <a:xfrm>
            <a:off x="124213" y="744280"/>
            <a:ext cx="8895574" cy="4155319"/>
          </a:xfrm>
        </p:spPr>
        <p:txBody>
          <a:bodyPr/>
          <a:lstStyle/>
          <a:p>
            <a:r>
              <a:rPr lang="es-ES" smtClean="0"/>
              <a:t>Los diagramas de flujo son diagramas que se utilizan para representar procesos. </a:t>
            </a:r>
          </a:p>
          <a:p>
            <a:r>
              <a:rPr lang="es-ES" smtClean="0"/>
              <a:t>Existen dos tipos comunes de software informático: software del sistema y software de aplicaciones. Los programas para software de aplicaciones se crean con el fin de realizar una tarea determinada. El software del sistema funciona entre el hardware de la computadora y el programa de aplicaciones. </a:t>
            </a:r>
          </a:p>
          <a:p>
            <a:r>
              <a:rPr lang="es-ES" smtClean="0"/>
              <a:t>Las estructuras lógicas más comunes son los bucles IF–THEN, FOR y WHILE.</a:t>
            </a:r>
          </a:p>
          <a:p>
            <a:r>
              <a:rPr lang="es-ES" smtClean="0"/>
              <a:t>Blockly es una herramienta de programación visual creada para ayudar a los principiantes a comprender los conceptos de programación. Blockly implementa la programación visual mediante la asignación de diferentes estructuras de programas a bloques de color.</a:t>
            </a:r>
          </a:p>
          <a:p>
            <a:r>
              <a:rPr lang="es-ES" smtClean="0"/>
              <a:t>Python es un lenguaje muy común diseñado para ser fácil de leer y escribir. Python es un lenguaje interpretado; por lo tanto, requiere un intérprete para analizar y ejecutar el código de Python.</a:t>
            </a:r>
            <a:endParaRPr lang="es-ES" dirty="0"/>
          </a:p>
          <a:p>
            <a:r>
              <a:rPr lang="es-ES" smtClean="0"/>
              <a:t>Python admite muchas funciones y tipos de datos, incluidos </a:t>
            </a:r>
            <a:r>
              <a:rPr lang="es-ES" b="1" smtClean="0"/>
              <a:t>Range(), tuplas, listas, conjuntos, diccionario.</a:t>
            </a:r>
            <a:r>
              <a:rPr lang="es-ES" smtClean="0"/>
              <a:t> Python también implementa dos subestructuras denominadas ELSE y ELIF.</a:t>
            </a:r>
          </a:p>
        </p:txBody>
      </p:sp>
    </p:spTree>
    <p:extLst>
      <p:ext uri="{BB962C8B-B14F-4D97-AF65-F5344CB8AC3E}">
        <p14:creationId xmlns="" xmlns:p14="http://schemas.microsoft.com/office/powerpoint/2010/main" val="1244122906"/>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90828277"/>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Rectangle 34"/>
          <p:cNvSpPr>
            <a:spLocks noGrp="1" noChangeArrowheads="1"/>
          </p:cNvSpPr>
          <p:nvPr>
            <p:ph idx="1"/>
          </p:nvPr>
        </p:nvSpPr>
        <p:spPr/>
        <p:txBody>
          <a:bodyPr/>
          <a:lstStyle/>
          <a:p>
            <a:pPr marL="0" indent="0">
              <a:spcBef>
                <a:spcPct val="30000"/>
              </a:spcBef>
              <a:buNone/>
            </a:pPr>
            <a:r>
              <a:rPr lang="en-US" dirty="0"/>
              <a:t>What activities are associated with this chapter?</a:t>
            </a:r>
            <a:endParaRPr lang="en-US" dirty="0">
              <a:solidFill>
                <a:srgbClr val="00B0F0"/>
              </a:solidFill>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sp>
        <p:nvSpPr>
          <p:cNvPr id="6146" name="Rectangle 33"/>
          <p:cNvSpPr>
            <a:spLocks noGrp="1" noChangeArrowheads="1"/>
          </p:cNvSpPr>
          <p:nvPr>
            <p:ph type="title"/>
          </p:nvPr>
        </p:nvSpPr>
        <p:spPr/>
        <p:txBody>
          <a:bodyPr/>
          <a:lstStyle/>
          <a:p>
            <a:pPr eaLnBrk="1" hangingPunct="1"/>
            <a:r>
              <a:rPr lang="en-US" dirty="0"/>
              <a:t>Chapter 2: Activities (Cont.)</a:t>
            </a:r>
          </a:p>
        </p:txBody>
      </p:sp>
      <p:graphicFrame>
        <p:nvGraphicFramePr>
          <p:cNvPr id="7" name="Content Placeholder 3"/>
          <p:cNvGraphicFramePr>
            <a:graphicFrameLocks/>
          </p:cNvGraphicFramePr>
          <p:nvPr>
            <p:extLst>
              <p:ext uri="{D42A27DB-BD31-4B8C-83A1-F6EECF244321}">
                <p14:modId xmlns="" xmlns:p14="http://schemas.microsoft.com/office/powerpoint/2010/main" val="1830893590"/>
              </p:ext>
            </p:extLst>
          </p:nvPr>
        </p:nvGraphicFramePr>
        <p:xfrm>
          <a:off x="457291" y="1122081"/>
          <a:ext cx="8248043" cy="1193481"/>
        </p:xfrm>
        <a:graphic>
          <a:graphicData uri="http://schemas.openxmlformats.org/drawingml/2006/table">
            <a:tbl>
              <a:tblPr firstRow="1" bandRow="1">
                <a:tableStyleId>{5C22544A-7EE6-4342-B048-85BDC9FD1C3A}</a:tableStyleId>
              </a:tblPr>
              <a:tblGrid>
                <a:gridCol w="1318433">
                  <a:extLst>
                    <a:ext uri="{9D8B030D-6E8A-4147-A177-3AD203B41FA5}">
                      <a16:colId xmlns:a16="http://schemas.microsoft.com/office/drawing/2014/main" xmlns="" val="20001"/>
                    </a:ext>
                  </a:extLst>
                </a:gridCol>
                <a:gridCol w="2168035">
                  <a:extLst>
                    <a:ext uri="{9D8B030D-6E8A-4147-A177-3AD203B41FA5}">
                      <a16:colId xmlns:a16="http://schemas.microsoft.com/office/drawing/2014/main" xmlns="" val="3156509146"/>
                    </a:ext>
                  </a:extLst>
                </a:gridCol>
                <a:gridCol w="4761575">
                  <a:extLst>
                    <a:ext uri="{9D8B030D-6E8A-4147-A177-3AD203B41FA5}">
                      <a16:colId xmlns:a16="http://schemas.microsoft.com/office/drawing/2014/main" xmlns="" val="20002"/>
                    </a:ext>
                  </a:extLst>
                </a:gridCol>
              </a:tblGrid>
              <a:tr h="293541">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dirty="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200" dirty="0"/>
                        <a:t>Activity Type</a:t>
                      </a:r>
                    </a:p>
                  </a:txBody>
                  <a:tcPr marL="68580" marR="68580" marT="34290" marB="34290" anchor="ctr"/>
                </a:tc>
                <a:tc>
                  <a:txBody>
                    <a:bodyPr/>
                    <a:lstStyle/>
                    <a:p>
                      <a:r>
                        <a:rPr lang="en-US" sz="1200" dirty="0"/>
                        <a:t>Activity Name</a:t>
                      </a:r>
                    </a:p>
                  </a:txBody>
                  <a:tcPr marL="68580" marR="68580" marT="34290" marB="34290" anchor="ctr"/>
                </a:tc>
                <a:extLst>
                  <a:ext uri="{0D108BD9-81ED-4DB2-BD59-A6C34878D82A}">
                    <a16:rowId xmlns:a16="http://schemas.microsoft.com/office/drawing/2014/main" xmlns="" val="10000"/>
                  </a:ext>
                </a:extLst>
              </a:tr>
              <a:tr h="299980">
                <a:tc>
                  <a:txBody>
                    <a:bodyPr/>
                    <a:lstStyle/>
                    <a:p>
                      <a:pPr algn="ctr"/>
                      <a:r>
                        <a:rPr lang="en-US" sz="1100" dirty="0"/>
                        <a:t>2.2.2.6</a:t>
                      </a:r>
                    </a:p>
                  </a:txBody>
                  <a:tcPr marL="68580" marR="68580" marT="34290" marB="34290" anchor="ctr"/>
                </a:tc>
                <a:tc>
                  <a:txBody>
                    <a:bodyPr/>
                    <a:lstStyle/>
                    <a:p>
                      <a:r>
                        <a:rPr lang="en-US" sz="1100" dirty="0"/>
                        <a:t>Optional Lab</a:t>
                      </a:r>
                    </a:p>
                  </a:txBody>
                  <a:tcPr marL="68580" marR="68580" marT="34290" marB="34290" anchor="ctr"/>
                </a:tc>
                <a:tc>
                  <a:txBody>
                    <a:bodyPr/>
                    <a:lstStyle/>
                    <a:p>
                      <a:r>
                        <a:rPr lang="en-US" sz="1100" dirty="0"/>
                        <a:t> Using a PL-App Notebook</a:t>
                      </a:r>
                    </a:p>
                  </a:txBody>
                  <a:tcPr marL="68580" marR="68580" marT="34290" marB="34290" anchor="ctr"/>
                </a:tc>
                <a:extLst>
                  <a:ext uri="{0D108BD9-81ED-4DB2-BD59-A6C34878D82A}">
                    <a16:rowId xmlns:a16="http://schemas.microsoft.com/office/drawing/2014/main" xmlns="" val="10001"/>
                  </a:ext>
                </a:extLst>
              </a:tr>
              <a:tr h="299980">
                <a:tc>
                  <a:txBody>
                    <a:bodyPr/>
                    <a:lstStyle/>
                    <a:p>
                      <a:pPr algn="ctr"/>
                      <a:r>
                        <a:rPr lang="en-US" sz="1100" dirty="0"/>
                        <a:t>2.2.2.7</a:t>
                      </a:r>
                    </a:p>
                  </a:txBody>
                  <a:tcPr marL="68580" marR="68580" marT="34290" marB="34290" anchor="ctr"/>
                </a:tc>
                <a:tc>
                  <a:txBody>
                    <a:bodyPr/>
                    <a:lstStyle/>
                    <a:p>
                      <a:r>
                        <a:rPr lang="en-US" sz="1100" dirty="0"/>
                        <a:t>Optional Lab</a:t>
                      </a:r>
                    </a:p>
                  </a:txBody>
                  <a:tcPr marL="68580" marR="68580" marT="34290" marB="34290" anchor="ctr"/>
                </a:tc>
                <a:tc>
                  <a:txBody>
                    <a:bodyPr/>
                    <a:lstStyle/>
                    <a:p>
                      <a:r>
                        <a:rPr lang="en-US" sz="1100" dirty="0"/>
                        <a:t>Blinking an LED using Raspberry Pi and PL-App</a:t>
                      </a:r>
                    </a:p>
                  </a:txBody>
                  <a:tcPr marL="68580" marR="68580" marT="34290" marB="34290" anchor="ctr"/>
                </a:tc>
                <a:extLst>
                  <a:ext uri="{0D108BD9-81ED-4DB2-BD59-A6C34878D82A}">
                    <a16:rowId xmlns:a16="http://schemas.microsoft.com/office/drawing/2014/main" xmlns="" val="10002"/>
                  </a:ext>
                </a:extLst>
              </a:tr>
              <a:tr h="299980">
                <a:tc>
                  <a:txBody>
                    <a:bodyPr/>
                    <a:lstStyle/>
                    <a:p>
                      <a:pPr algn="ctr"/>
                      <a:r>
                        <a:rPr lang="en-US" sz="1100" dirty="0"/>
                        <a:t>2.2.2.8</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Optional Lab</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Introduction to Arduino</a:t>
                      </a:r>
                    </a:p>
                  </a:txBody>
                  <a:tcPr marL="68580" marR="68580" marT="34290" marB="34290" anchor="ctr"/>
                </a:tc>
                <a:extLst>
                  <a:ext uri="{0D108BD9-81ED-4DB2-BD59-A6C34878D82A}">
                    <a16:rowId xmlns:a16="http://schemas.microsoft.com/office/drawing/2014/main" xmlns="" val="10003"/>
                  </a:ext>
                </a:extLst>
              </a:tr>
            </a:tbl>
          </a:graphicData>
        </a:graphic>
      </p:graphicFrame>
    </p:spTree>
    <p:extLst>
      <p:ext uri="{BB962C8B-B14F-4D97-AF65-F5344CB8AC3E}">
        <p14:creationId xmlns="" xmlns:p14="http://schemas.microsoft.com/office/powerpoint/2010/main" val="265466921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1" name="Rectangle 34"/>
          <p:cNvSpPr>
            <a:spLocks noGrp="1" noChangeArrowheads="1"/>
          </p:cNvSpPr>
          <p:nvPr>
            <p:ph idx="1"/>
          </p:nvPr>
        </p:nvSpPr>
        <p:spPr/>
        <p:txBody>
          <a:bodyPr/>
          <a:lstStyle/>
          <a:p>
            <a:pPr eaLnBrk="1" hangingPunct="1">
              <a:spcBef>
                <a:spcPct val="30000"/>
              </a:spcBef>
            </a:pPr>
            <a:r>
              <a:rPr lang="en-US" dirty="0"/>
              <a:t>Students should complete Chapter 2, “Assessment” after completing Chapter 2.</a:t>
            </a:r>
          </a:p>
          <a:p>
            <a:pPr eaLnBrk="1" hangingPunct="1">
              <a:spcBef>
                <a:spcPct val="30000"/>
              </a:spcBef>
            </a:pPr>
            <a:r>
              <a:rPr lang="en-US" dirty="0"/>
              <a:t>Quizzes, labs, topic assessments and other activities can be used to informally assess student progress.</a:t>
            </a:r>
          </a:p>
        </p:txBody>
      </p:sp>
      <p:sp>
        <p:nvSpPr>
          <p:cNvPr id="7170" name="Rectangle 33"/>
          <p:cNvSpPr>
            <a:spLocks noGrp="1" noChangeArrowheads="1"/>
          </p:cNvSpPr>
          <p:nvPr>
            <p:ph type="title"/>
          </p:nvPr>
        </p:nvSpPr>
        <p:spPr/>
        <p:txBody>
          <a:bodyPr/>
          <a:lstStyle/>
          <a:p>
            <a:pPr eaLnBrk="1" hangingPunct="1"/>
            <a:r>
              <a:rPr lang="en-US" dirty="0"/>
              <a:t>Chapter 2: Assessment</a:t>
            </a:r>
          </a:p>
        </p:txBody>
      </p:sp>
    </p:spTree>
    <p:extLst>
      <p:ext uri="{BB962C8B-B14F-4D97-AF65-F5344CB8AC3E}">
        <p14:creationId xmlns="" xmlns:p14="http://schemas.microsoft.com/office/powerpoint/2010/main" val="1296080354"/>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34"/>
          <p:cNvSpPr>
            <a:spLocks noGrp="1" noChangeArrowheads="1"/>
          </p:cNvSpPr>
          <p:nvPr>
            <p:ph idx="1"/>
          </p:nvPr>
        </p:nvSpPr>
        <p:spPr/>
        <p:txBody>
          <a:bodyPr/>
          <a:lstStyle/>
          <a:p>
            <a:pPr marL="0" indent="0">
              <a:lnSpc>
                <a:spcPct val="85000"/>
              </a:lnSpc>
              <a:spcBef>
                <a:spcPct val="30000"/>
              </a:spcBef>
              <a:buNone/>
            </a:pPr>
            <a:r>
              <a:rPr lang="en-US" sz="1800" dirty="0"/>
              <a:t>Prior to teaching Chapter 2, the instructor should:</a:t>
            </a:r>
          </a:p>
          <a:p>
            <a:pPr lvl="1">
              <a:lnSpc>
                <a:spcPct val="85000"/>
              </a:lnSpc>
              <a:spcBef>
                <a:spcPct val="30000"/>
              </a:spcBef>
            </a:pPr>
            <a:r>
              <a:rPr lang="en-US" sz="1600" dirty="0"/>
              <a:t>Complete Chapter 2, Quiz</a:t>
            </a:r>
          </a:p>
          <a:p>
            <a:pPr lvl="1">
              <a:lnSpc>
                <a:spcPct val="85000"/>
              </a:lnSpc>
              <a:spcBef>
                <a:spcPct val="30000"/>
              </a:spcBef>
            </a:pPr>
            <a:r>
              <a:rPr lang="en-US" sz="1600" dirty="0"/>
              <a:t>Preview the labs, videos and activities.</a:t>
            </a:r>
          </a:p>
          <a:p>
            <a:pPr>
              <a:lnSpc>
                <a:spcPct val="85000"/>
              </a:lnSpc>
              <a:spcBef>
                <a:spcPct val="30000"/>
              </a:spcBef>
            </a:pPr>
            <a:r>
              <a:rPr lang="en-US" sz="1800" dirty="0"/>
              <a:t>Investigate Google’s </a:t>
            </a:r>
            <a:r>
              <a:rPr lang="en-US" sz="1800" dirty="0" err="1"/>
              <a:t>Blockly</a:t>
            </a:r>
            <a:r>
              <a:rPr lang="en-US" sz="1800" dirty="0"/>
              <a:t> Games - </a:t>
            </a:r>
            <a:r>
              <a:rPr lang="en-US" sz="1800" dirty="0">
                <a:hlinkClick r:id="rId3"/>
              </a:rPr>
              <a:t>https://blockly-games.appspot.com/</a:t>
            </a:r>
            <a:endParaRPr lang="en-US" sz="1800" dirty="0"/>
          </a:p>
          <a:p>
            <a:pPr>
              <a:lnSpc>
                <a:spcPct val="85000"/>
              </a:lnSpc>
              <a:spcBef>
                <a:spcPct val="30000"/>
              </a:spcBef>
            </a:pPr>
            <a:r>
              <a:rPr lang="en-US" sz="1800" dirty="0"/>
              <a:t>As you are teaching this chapter, you will need samples of </a:t>
            </a:r>
            <a:r>
              <a:rPr lang="en-US" sz="1800" dirty="0" err="1"/>
              <a:t>Blockly</a:t>
            </a:r>
            <a:r>
              <a:rPr lang="en-US" sz="1800" dirty="0"/>
              <a:t> and Python code that works.</a:t>
            </a:r>
          </a:p>
          <a:p>
            <a:pPr>
              <a:lnSpc>
                <a:spcPct val="85000"/>
              </a:lnSpc>
              <a:spcBef>
                <a:spcPct val="30000"/>
              </a:spcBef>
            </a:pPr>
            <a:r>
              <a:rPr lang="en-US" sz="1800" dirty="0"/>
              <a:t>Spend some time investigating the </a:t>
            </a:r>
            <a:r>
              <a:rPr lang="en-US" sz="1800" dirty="0" smtClean="0"/>
              <a:t>URLs </a:t>
            </a:r>
            <a:r>
              <a:rPr lang="en-US" sz="1800" dirty="0"/>
              <a:t>in this chapter.</a:t>
            </a:r>
          </a:p>
          <a:p>
            <a:pPr marL="142875" lvl="1" indent="0">
              <a:lnSpc>
                <a:spcPct val="85000"/>
              </a:lnSpc>
              <a:spcBef>
                <a:spcPct val="30000"/>
              </a:spcBef>
              <a:buNone/>
            </a:pPr>
            <a:endParaRPr lang="en-US" dirty="0"/>
          </a:p>
          <a:p>
            <a:pPr eaLnBrk="1" hangingPunct="1">
              <a:lnSpc>
                <a:spcPct val="85000"/>
              </a:lnSpc>
              <a:spcBef>
                <a:spcPct val="30000"/>
              </a:spcBef>
            </a:pPr>
            <a:endParaRPr lang="en-US" dirty="0"/>
          </a:p>
          <a:p>
            <a:pPr marL="0" indent="0" eaLnBrk="1" hangingPunct="1">
              <a:lnSpc>
                <a:spcPct val="85000"/>
              </a:lnSpc>
              <a:spcBef>
                <a:spcPct val="30000"/>
              </a:spcBef>
              <a:buNone/>
            </a:pPr>
            <a:endParaRPr lang="en-US" b="1" dirty="0">
              <a:solidFill>
                <a:srgbClr val="FF0000"/>
              </a:solidFill>
            </a:endParaRPr>
          </a:p>
          <a:p>
            <a:pPr eaLnBrk="1" hangingPunct="1">
              <a:lnSpc>
                <a:spcPct val="85000"/>
              </a:lnSpc>
              <a:spcBef>
                <a:spcPct val="30000"/>
              </a:spcBef>
            </a:pPr>
            <a:endParaRPr lang="en-US" dirty="0"/>
          </a:p>
        </p:txBody>
      </p:sp>
      <p:sp>
        <p:nvSpPr>
          <p:cNvPr id="2" name="Title 1"/>
          <p:cNvSpPr>
            <a:spLocks noGrp="1"/>
          </p:cNvSpPr>
          <p:nvPr>
            <p:ph type="title"/>
          </p:nvPr>
        </p:nvSpPr>
        <p:spPr/>
        <p:txBody>
          <a:bodyPr/>
          <a:lstStyle/>
          <a:p>
            <a:r>
              <a:rPr lang="en-US" dirty="0"/>
              <a:t>Chapter 2: Best Practices</a:t>
            </a:r>
          </a:p>
        </p:txBody>
      </p:sp>
    </p:spTree>
    <p:extLst>
      <p:ext uri="{BB962C8B-B14F-4D97-AF65-F5344CB8AC3E}">
        <p14:creationId xmlns="" xmlns:p14="http://schemas.microsoft.com/office/powerpoint/2010/main" val="2379341361"/>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3" name="Rectangle 34"/>
          <p:cNvSpPr>
            <a:spLocks noGrp="1" noChangeArrowheads="1"/>
          </p:cNvSpPr>
          <p:nvPr>
            <p:ph idx="1"/>
          </p:nvPr>
        </p:nvSpPr>
        <p:spPr/>
        <p:txBody>
          <a:bodyPr/>
          <a:lstStyle/>
          <a:p>
            <a:pPr>
              <a:lnSpc>
                <a:spcPct val="85000"/>
              </a:lnSpc>
              <a:spcBef>
                <a:spcPct val="30000"/>
              </a:spcBef>
              <a:defRPr/>
            </a:pPr>
            <a:r>
              <a:rPr lang="en-US" sz="1600" dirty="0"/>
              <a:t>For additional help with teaching strategies, including lesson plans, analogies for difficult concepts, and discussion topics, visit the </a:t>
            </a:r>
            <a:r>
              <a:rPr lang="en-US" sz="1600" dirty="0">
                <a:hlinkClick r:id="rId3"/>
              </a:rPr>
              <a:t>Community </a:t>
            </a:r>
            <a:r>
              <a:rPr lang="en-US" sz="1600" dirty="0" smtClean="0">
                <a:hlinkClick r:id="rId3"/>
              </a:rPr>
              <a:t>Forums</a:t>
            </a:r>
            <a:r>
              <a:rPr lang="en-US" sz="1600" dirty="0" smtClean="0"/>
              <a:t>.</a:t>
            </a:r>
            <a:endParaRPr lang="en-US" sz="1600" dirty="0"/>
          </a:p>
          <a:p>
            <a:pPr>
              <a:lnSpc>
                <a:spcPct val="85000"/>
              </a:lnSpc>
              <a:spcBef>
                <a:spcPct val="30000"/>
              </a:spcBef>
              <a:defRPr/>
            </a:pPr>
            <a:r>
              <a:rPr lang="en-US" sz="1600" dirty="0"/>
              <a:t>If you have lesson plans or resources that you would like to share, upload them to the Community Forums in order to help other instructors.</a:t>
            </a:r>
          </a:p>
          <a:p>
            <a:pPr>
              <a:lnSpc>
                <a:spcPct val="85000"/>
              </a:lnSpc>
              <a:spcBef>
                <a:spcPct val="30000"/>
              </a:spcBef>
              <a:defRPr/>
            </a:pPr>
            <a:r>
              <a:rPr lang="en-US" sz="1600" dirty="0"/>
              <a:t>Students can enroll in Introduction to Packet Tracer (self-paced)</a:t>
            </a:r>
          </a:p>
          <a:p>
            <a:pPr>
              <a:lnSpc>
                <a:spcPct val="85000"/>
              </a:lnSpc>
              <a:spcBef>
                <a:spcPct val="30000"/>
              </a:spcBef>
              <a:defRPr/>
            </a:pPr>
            <a:endParaRPr lang="en-US" sz="1600" dirty="0"/>
          </a:p>
        </p:txBody>
      </p:sp>
      <p:sp>
        <p:nvSpPr>
          <p:cNvPr id="13314" name="Rectangle 33"/>
          <p:cNvSpPr>
            <a:spLocks noGrp="1" noChangeArrowheads="1"/>
          </p:cNvSpPr>
          <p:nvPr>
            <p:ph type="title"/>
          </p:nvPr>
        </p:nvSpPr>
        <p:spPr/>
        <p:txBody>
          <a:bodyPr/>
          <a:lstStyle/>
          <a:p>
            <a:pPr eaLnBrk="1" hangingPunct="1"/>
            <a:r>
              <a:rPr lang="en-US" dirty="0"/>
              <a:t>Chapter 2: Additional Help</a:t>
            </a:r>
          </a:p>
        </p:txBody>
      </p:sp>
    </p:spTree>
    <p:extLst>
      <p:ext uri="{BB962C8B-B14F-4D97-AF65-F5344CB8AC3E}">
        <p14:creationId xmlns="" xmlns:p14="http://schemas.microsoft.com/office/powerpoint/2010/main" val="1849301981"/>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83168022"/>
      </p:ext>
    </p:extLst>
  </p:cSld>
  <p:clrMapOvr>
    <a:masterClrMapping/>
  </p:clrMapOvr>
  <p:transition spd="slow">
    <p:wipe/>
  </p:transition>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10438</TotalTime>
  <Words>3674</Words>
  <Application>Microsoft Office PowerPoint</Application>
  <PresentationFormat>全屏显示(16:9)</PresentationFormat>
  <Paragraphs>404</Paragraphs>
  <Slides>48</Slides>
  <Notes>47</Notes>
  <HiddenSlides>7</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Default Theme</vt:lpstr>
      <vt:lpstr>Capítulo 2: todo se vuelve programable</vt:lpstr>
      <vt:lpstr>Instructor Materials – Chapter 2 Planning Guide</vt:lpstr>
      <vt:lpstr>Capítulo 2: todo se vuelve programable</vt:lpstr>
      <vt:lpstr>Chapter 2: Activities</vt:lpstr>
      <vt:lpstr>Chapter 2: Activities (Cont.)</vt:lpstr>
      <vt:lpstr>Chapter 2: Assessment</vt:lpstr>
      <vt:lpstr>Chapter 2: Best Practices</vt:lpstr>
      <vt:lpstr>Chapter 2: Additional Help</vt:lpstr>
      <vt:lpstr>幻灯片 9</vt:lpstr>
      <vt:lpstr>Capítulo 2: todo se vuelve programable</vt:lpstr>
      <vt:lpstr>Capítulo 2: Secciones y objetivos</vt:lpstr>
      <vt:lpstr>2.1 Aplicación de la programación básica para el soporte de dispositivos de IoT</vt:lpstr>
      <vt:lpstr>Conceptos básicos de programación Siga el diagrama de flujo</vt:lpstr>
      <vt:lpstr>Conceptos básicos de programación Diagramas de flujo</vt:lpstr>
      <vt:lpstr>Conceptos básicos de programación Sofware del sistema, software de aplicaciones y lenguajes informáticos</vt:lpstr>
      <vt:lpstr>Conceptos de programación básica Variables de programación</vt:lpstr>
      <vt:lpstr>Conceptos de programación básica Estructuras básicas de programas</vt:lpstr>
      <vt:lpstr>Conceptos de programación básica Práctica de laboratorio: cree un diagrama de flujo de un proceso</vt:lpstr>
      <vt:lpstr>Programación básica con Blockly Qué es el Blockly</vt:lpstr>
      <vt:lpstr>Programación básica con Blockly Juegos de Blockly</vt:lpstr>
      <vt:lpstr>Programación básica con Blockly Actividad de laboratorio – Activación de un LED con Blockly</vt:lpstr>
      <vt:lpstr>Programación con Python ¿Qué es Python?</vt:lpstr>
      <vt:lpstr>Programación con Python El Intérprete de Python</vt:lpstr>
      <vt:lpstr>Programación con Python El Intérprete de Python (continuación)</vt:lpstr>
      <vt:lpstr>Programación con Python Variables y declaraciones básicas en Python</vt:lpstr>
      <vt:lpstr>Programación con Python Variables y declaraciones básicas en Python (continuación)</vt:lpstr>
      <vt:lpstr>Programación con Python Funciones útiles y tipos de datos en Python</vt:lpstr>
      <vt:lpstr>Programación con Python Funciones útiles y tipos de datos en Python (cont.)</vt:lpstr>
      <vt:lpstr>Programación con Python Funciones útiles y tipos de datos en Python (cont.)</vt:lpstr>
      <vt:lpstr>Programación con Python Funciones útiles y tipos de datos en Python (cont.)</vt:lpstr>
      <vt:lpstr>Programación con Python Estructuras de programación en Python</vt:lpstr>
      <vt:lpstr>Programación con Python Práctica de laboratorio: configuración de un entorno de servidores virtualizados</vt:lpstr>
      <vt:lpstr>Programación con Python Práctica de laboratorio: programación básica de Python</vt:lpstr>
      <vt:lpstr>Programación con Python Práctica de Laboratorio: cree un juego simple con Python</vt:lpstr>
      <vt:lpstr>2.2 Creación de un prototipo de su idea</vt:lpstr>
      <vt:lpstr>¿Qué es la creación de un prototipo? Definición de creación de un prototipo</vt:lpstr>
      <vt:lpstr>¿Qué es la creación de un prototipo? Cómo crear un prototipo</vt:lpstr>
      <vt:lpstr>Recursos para la creación de prototipos Materiales físicos</vt:lpstr>
      <vt:lpstr>Recursos para la creación de prototipos Kits de herramientas electrónicas</vt:lpstr>
      <vt:lpstr>Recursos para la creación de prototipos Recursos de programación</vt:lpstr>
      <vt:lpstr>Recursos para la creación de prototipos Talleres de invención y de emprendimiento en la comunidad</vt:lpstr>
      <vt:lpstr>Recursos para la creación de prototipos Práctica de laboratorio: configuración de PL–App con Raspberry Pi</vt:lpstr>
      <vt:lpstr>Recursos para la creación de prototipos Práctica de laboratorio opcional: uso de una notebook de PL-App</vt:lpstr>
      <vt:lpstr>Recursos para la creación de prototipos Práctica de laboratorio opcional: activación de un LED con Raspberry Pi y PL–App</vt:lpstr>
      <vt:lpstr>Recursos para la creación de prototipos Práctica de laboratorio opcional: introducción a Arduino</vt:lpstr>
      <vt:lpstr>2.3 Resumen del capítulo</vt:lpstr>
      <vt:lpstr>Resumen del capítulo Resumen</vt:lpstr>
      <vt:lpstr>幻灯片 48</vt:lpstr>
    </vt:vector>
  </TitlesOfParts>
  <Company>Cisco Systems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l</cp:lastModifiedBy>
  <cp:revision>512</cp:revision>
  <dcterms:created xsi:type="dcterms:W3CDTF">2016-08-22T22:27:36Z</dcterms:created>
  <dcterms:modified xsi:type="dcterms:W3CDTF">2018-11-26T08:32:52Z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